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8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9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embeddings/oleObject10.bin" ContentType="application/vnd.openxmlformats-officedocument.oleObject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322" r:id="rId3"/>
    <p:sldId id="278" r:id="rId4"/>
    <p:sldId id="312" r:id="rId5"/>
    <p:sldId id="294" r:id="rId6"/>
    <p:sldId id="277" r:id="rId7"/>
    <p:sldId id="311" r:id="rId8"/>
    <p:sldId id="307" r:id="rId9"/>
    <p:sldId id="313" r:id="rId10"/>
    <p:sldId id="314" r:id="rId11"/>
    <p:sldId id="315" r:id="rId12"/>
    <p:sldId id="316" r:id="rId13"/>
    <p:sldId id="320" r:id="rId14"/>
    <p:sldId id="321" r:id="rId15"/>
    <p:sldId id="271" r:id="rId16"/>
    <p:sldId id="268" r:id="rId17"/>
    <p:sldId id="270" r:id="rId18"/>
    <p:sldId id="323" r:id="rId19"/>
    <p:sldId id="326" r:id="rId20"/>
    <p:sldId id="325" r:id="rId21"/>
    <p:sldId id="327" r:id="rId22"/>
    <p:sldId id="324" r:id="rId23"/>
    <p:sldId id="269" r:id="rId24"/>
    <p:sldId id="284" r:id="rId25"/>
    <p:sldId id="286" r:id="rId26"/>
    <p:sldId id="300" r:id="rId27"/>
    <p:sldId id="287" r:id="rId28"/>
    <p:sldId id="291" r:id="rId29"/>
    <p:sldId id="292" r:id="rId30"/>
    <p:sldId id="275" r:id="rId31"/>
    <p:sldId id="296" r:id="rId32"/>
    <p:sldId id="295" r:id="rId33"/>
    <p:sldId id="301" r:id="rId34"/>
    <p:sldId id="302" r:id="rId35"/>
    <p:sldId id="303" r:id="rId36"/>
    <p:sldId id="304" r:id="rId37"/>
    <p:sldId id="305" r:id="rId38"/>
    <p:sldId id="297" r:id="rId39"/>
    <p:sldId id="306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5" d="100"/>
          <a:sy n="105" d="100"/>
        </p:scale>
        <p:origin x="-24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6DA23-6EC2-DE40-8184-2F27FE76EAEB}" type="datetimeFigureOut">
              <a:rPr lang="en-US" smtClean="0"/>
              <a:t>9/12/14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A3142-AF2D-4E4F-8F15-FC39861187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4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Standards of care for many diseases are now drug combinations</a:t>
            </a:r>
          </a:p>
          <a:p>
            <a:endParaRPr lang="en-US" dirty="0" smtClean="0"/>
          </a:p>
          <a:p>
            <a:r>
              <a:rPr lang="en-US" sz="1200" dirty="0" smtClean="0"/>
              <a:t>A collection of small molecules with defined cellular mechanism </a:t>
            </a:r>
          </a:p>
          <a:p>
            <a:r>
              <a:rPr lang="en-US" sz="1200" dirty="0" smtClean="0"/>
              <a:t>Solve technical challenges in compound plating and automated data analysis &amp; visualization</a:t>
            </a:r>
          </a:p>
          <a:p>
            <a:r>
              <a:rPr lang="en-US" sz="1200" dirty="0" smtClean="0">
                <a:cs typeface="Times New Roman" pitchFamily="18" charset="0"/>
              </a:rPr>
              <a:t>Clinical relevance is a priority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3142-AF2D-4E4F-8F15-FC39861187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78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Ignoring</a:t>
            </a:r>
            <a:r>
              <a:rPr lang="en-US" baseline="0" dirty="0" smtClean="0"/>
              <a:t> spatial distribution leads to degeneracy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3142-AF2D-4E4F-8F15-FC398611877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196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Lehar and the </a:t>
            </a:r>
            <a:r>
              <a:rPr lang="en-US" dirty="0" err="1" smtClean="0"/>
              <a:t>Combinatorx</a:t>
            </a:r>
            <a:r>
              <a:rPr lang="en-US" baseline="0" dirty="0" smtClean="0"/>
              <a:t> team have shown that specific target </a:t>
            </a:r>
            <a:r>
              <a:rPr lang="en-US" baseline="0" dirty="0" err="1" smtClean="0"/>
              <a:t>connectivities</a:t>
            </a:r>
            <a:r>
              <a:rPr lang="en-US" baseline="0" dirty="0" smtClean="0"/>
              <a:t> lead to response surfaces with specific forms</a:t>
            </a:r>
          </a:p>
          <a:p>
            <a:r>
              <a:rPr lang="en-US" baseline="0" dirty="0" smtClean="0"/>
              <a:t>It is not unreasonable to assume that similar response surfaces might indicate similarity in the underlying connectivity </a:t>
            </a:r>
          </a:p>
          <a:p>
            <a:r>
              <a:rPr lang="en-US" baseline="0" dirty="0" smtClean="0"/>
              <a:t>But of course, similar response surfaces can arise from multiple different </a:t>
            </a:r>
            <a:r>
              <a:rPr lang="en-US" baseline="0" dirty="0" err="1" smtClean="0"/>
              <a:t>connectivities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3142-AF2D-4E4F-8F15-FC398611877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62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(Activated b cell like)  Diffuse</a:t>
            </a:r>
            <a:r>
              <a:rPr lang="en-US" baseline="0" dirty="0" smtClean="0"/>
              <a:t> large b cell lymphoma</a:t>
            </a:r>
          </a:p>
          <a:p>
            <a:r>
              <a:rPr lang="en-US" baseline="0" dirty="0" smtClean="0"/>
              <a:t>Screening identified synergism with </a:t>
            </a:r>
            <a:r>
              <a:rPr lang="en-US" baseline="0" dirty="0" err="1" smtClean="0"/>
              <a:t>cmpds</a:t>
            </a:r>
            <a:r>
              <a:rPr lang="en-US" baseline="0" dirty="0" smtClean="0"/>
              <a:t> targeting PI3K (BKM-120), AKT (MK-206) and </a:t>
            </a:r>
            <a:r>
              <a:rPr lang="en-US" baseline="0" dirty="0" err="1" smtClean="0"/>
              <a:t>mTOR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everolimux</a:t>
            </a:r>
            <a:r>
              <a:rPr lang="en-US" baseline="0" dirty="0" smtClean="0"/>
              <a:t>) pathways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3142-AF2D-4E4F-8F15-FC398611877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58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a distance matrix, we can now cluster combination responses</a:t>
            </a:r>
          </a:p>
          <a:p>
            <a:r>
              <a:rPr lang="en-US" dirty="0" smtClean="0"/>
              <a:t>Interested in observing whether similarly shaped response surfaces are related to similar targets &amp; pathways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3142-AF2D-4E4F-8F15-FC398611877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89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35 compounds</a:t>
            </a:r>
          </a:p>
          <a:p>
            <a:pPr lvl="1"/>
            <a:r>
              <a:rPr lang="en-US" dirty="0" err="1" smtClean="0"/>
              <a:t>Vargatef</a:t>
            </a:r>
            <a:r>
              <a:rPr lang="en-US" dirty="0" smtClean="0"/>
              <a:t>, </a:t>
            </a:r>
            <a:r>
              <a:rPr lang="en-US" dirty="0" err="1" smtClean="0"/>
              <a:t>Vorinostat</a:t>
            </a:r>
            <a:r>
              <a:rPr lang="en-US" dirty="0" smtClean="0"/>
              <a:t>, </a:t>
            </a:r>
            <a:r>
              <a:rPr lang="en-US" dirty="0" err="1" smtClean="0"/>
              <a:t>flavopiridol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err="1" smtClean="0"/>
              <a:t>neratinib</a:t>
            </a:r>
            <a:r>
              <a:rPr lang="en-US" dirty="0" smtClean="0"/>
              <a:t> …</a:t>
            </a:r>
          </a:p>
          <a:p>
            <a:r>
              <a:rPr lang="en-US" dirty="0" smtClean="0"/>
              <a:t>Similar GOBP enrichments to C2 not too surprising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3142-AF2D-4E4F-8F15-FC398611877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218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enrichments via compound targets is rough – lots</a:t>
            </a:r>
            <a:r>
              <a:rPr lang="en-US" baseline="0" dirty="0" smtClean="0"/>
              <a:t> of off target effects and these off target effects can be the driver in a combination response (</a:t>
            </a:r>
            <a:r>
              <a:rPr lang="en-US" baseline="0" dirty="0" err="1" smtClean="0"/>
              <a:t>vargatef</a:t>
            </a:r>
            <a:r>
              <a:rPr lang="en-US" baseline="0" dirty="0" smtClean="0"/>
              <a:t> example)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3142-AF2D-4E4F-8F15-FC398611877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05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Is it similar to other agents with different targets?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3142-AF2D-4E4F-8F15-FC398611877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42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assume that response surfaces are proximally related to target interactions, and not a function of downstream network effects - a weak assumption - some of these make sense</a:t>
            </a:r>
          </a:p>
          <a:p>
            <a:r>
              <a:rPr lang="en-US" dirty="0" err="1" smtClean="0"/>
              <a:t>Vargatef</a:t>
            </a:r>
            <a:r>
              <a:rPr lang="en-US" dirty="0" smtClean="0"/>
              <a:t> falls</a:t>
            </a:r>
            <a:r>
              <a:rPr lang="en-US" baseline="0" dirty="0" smtClean="0"/>
              <a:t> in this cluster – mixture of </a:t>
            </a:r>
            <a:r>
              <a:rPr lang="en-US" baseline="0" dirty="0" err="1" smtClean="0"/>
              <a:t>MoA’s</a:t>
            </a:r>
            <a:r>
              <a:rPr lang="en-US" baseline="0" dirty="0" smtClean="0"/>
              <a:t>. AZD 7782 </a:t>
            </a:r>
            <a:r>
              <a:rPr lang="en-US" baseline="0" dirty="0" err="1" smtClean="0"/>
              <a:t>andPF</a:t>
            </a:r>
            <a:r>
              <a:rPr lang="en-US" baseline="0" dirty="0" smtClean="0"/>
              <a:t> 477736 are Chk1 inhibitors, GDC 0941 is a PI3K </a:t>
            </a:r>
            <a:r>
              <a:rPr lang="en-US" baseline="0" dirty="0" err="1" smtClean="0"/>
              <a:t>inhibitor,DCC</a:t>
            </a:r>
            <a:r>
              <a:rPr lang="en-US" baseline="0" dirty="0" smtClean="0"/>
              <a:t> 2036 is an ABL inhibitor.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These are reported </a:t>
            </a:r>
            <a:r>
              <a:rPr lang="en-US" baseline="0" dirty="0" smtClean="0"/>
              <a:t> </a:t>
            </a:r>
            <a:r>
              <a:rPr lang="en-US" dirty="0" smtClean="0"/>
              <a:t>off-targets for </a:t>
            </a:r>
            <a:r>
              <a:rPr lang="en-US" dirty="0" err="1" smtClean="0"/>
              <a:t>Vargatef</a:t>
            </a:r>
            <a:r>
              <a:rPr lang="en-US" dirty="0" smtClean="0"/>
              <a:t> (</a:t>
            </a:r>
            <a:r>
              <a:rPr lang="en-US" dirty="0" err="1" smtClean="0"/>
              <a:t>ie</a:t>
            </a:r>
            <a:r>
              <a:rPr lang="en-US" dirty="0" smtClean="0"/>
              <a:t> Since the report off target effects include SRC and FGFR, the </a:t>
            </a:r>
            <a:r>
              <a:rPr lang="en-US" dirty="0" err="1" smtClean="0"/>
              <a:t>vargatef</a:t>
            </a:r>
            <a:r>
              <a:rPr lang="en-US" dirty="0" smtClean="0"/>
              <a:t> matrix could be driven by</a:t>
            </a:r>
            <a:r>
              <a:rPr lang="en-US" baseline="0" dirty="0" smtClean="0"/>
              <a:t> those. But there is no reported OTE against Chk1)</a:t>
            </a:r>
            <a:endParaRPr lang="en-US" dirty="0" smtClean="0"/>
          </a:p>
          <a:p>
            <a:r>
              <a:rPr lang="en-US" dirty="0" smtClean="0"/>
              <a:t>But no reported activity</a:t>
            </a:r>
            <a:r>
              <a:rPr lang="en-US" baseline="0" dirty="0" smtClean="0"/>
              <a:t> </a:t>
            </a:r>
            <a:r>
              <a:rPr lang="en-US" dirty="0" smtClean="0"/>
              <a:t>against </a:t>
            </a:r>
            <a:r>
              <a:rPr lang="en-US" dirty="0" err="1" smtClean="0"/>
              <a:t>mTOR</a:t>
            </a:r>
            <a:r>
              <a:rPr lang="en-US" dirty="0" smtClean="0"/>
              <a:t>, IKK,</a:t>
            </a:r>
            <a:r>
              <a:rPr lang="en-US" baseline="0" dirty="0" smtClean="0"/>
              <a:t> </a:t>
            </a:r>
            <a:r>
              <a:rPr lang="en-US" dirty="0" smtClean="0"/>
              <a:t>Chk1/2, …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3142-AF2D-4E4F-8F15-FC398611877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03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Zhao et al (http://</a:t>
            </a:r>
            <a:r>
              <a:rPr lang="en-US" dirty="0" err="1" smtClean="0"/>
              <a:t>www.ploscompbiol.org</a:t>
            </a:r>
            <a:r>
              <a:rPr lang="en-US" dirty="0" smtClean="0"/>
              <a:t>/article/info%3Adoi%2F10.1371%2Fjournal.pcbi.1002323) also try to predict</a:t>
            </a:r>
            <a:r>
              <a:rPr lang="en-US" baseline="0" dirty="0" smtClean="0"/>
              <a:t> useful/good combinations based on pre-existing </a:t>
            </a:r>
            <a:r>
              <a:rPr lang="en-US" baseline="0" dirty="0" err="1" smtClean="0"/>
              <a:t>combnations</a:t>
            </a:r>
            <a:r>
              <a:rPr lang="en-US" baseline="0" dirty="0" smtClean="0"/>
              <a:t>, but does not get to predicting combination responses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But there has been a good amount of work on predicting properties of mixtures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3142-AF2D-4E4F-8F15-FC398611877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19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correlation between structural</a:t>
            </a:r>
            <a:r>
              <a:rPr lang="en-US" baseline="0" dirty="0" smtClean="0"/>
              <a:t> similarity of pairs and the synergy measure for that pair</a:t>
            </a:r>
          </a:p>
          <a:p>
            <a:r>
              <a:rPr lang="en-US" baseline="0" dirty="0" smtClean="0"/>
              <a:t>Interestingly, distinct patterns for different projects</a:t>
            </a:r>
          </a:p>
          <a:p>
            <a:r>
              <a:rPr lang="en-US" baseline="0" dirty="0" smtClean="0"/>
              <a:t>Precludes predicting synergy measures </a:t>
            </a:r>
            <a:r>
              <a:rPr lang="en-US" baseline="0" smtClean="0"/>
              <a:t>from structure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3142-AF2D-4E4F-8F15-FC398611877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85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Focuses on oncology, malaria and infectious diseases, stem cell biology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209 unique targets</a:t>
            </a:r>
          </a:p>
          <a:p>
            <a:r>
              <a:rPr lang="en-US" dirty="0" smtClean="0"/>
              <a:t>159 unique KEGG targets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3142-AF2D-4E4F-8F15-FC39861187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66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3142-AF2D-4E4F-8F15-FC398611877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7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Focuses on oncology, malaria and infectious diseases, stem cell biology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209 unique targets</a:t>
            </a:r>
          </a:p>
          <a:p>
            <a:r>
              <a:rPr lang="en-US" dirty="0" smtClean="0"/>
              <a:t>159 unique KEGG targets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3142-AF2D-4E4F-8F15-FC39861187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66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we have the combination responses, many well</a:t>
            </a:r>
            <a:r>
              <a:rPr lang="en-US" baseline="0" dirty="0" smtClean="0"/>
              <a:t> known ways to characterize presence/absence of synergy (Loewe, </a:t>
            </a:r>
            <a:r>
              <a:rPr lang="en-US" baseline="0" dirty="0" err="1" smtClean="0"/>
              <a:t>Gaddum</a:t>
            </a:r>
            <a:r>
              <a:rPr lang="en-US" baseline="0" dirty="0" smtClean="0"/>
              <a:t>, Bliss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3142-AF2D-4E4F-8F15-FC39861187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53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r>
              <a:rPr lang="en-US" baseline="0" dirty="0" smtClean="0"/>
              <a:t> goal is to be provide a comprehensive approach to selecting combinations for further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3142-AF2D-4E4F-8F15-FC398611877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23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</a:t>
            </a:r>
            <a:r>
              <a:rPr lang="en-US" dirty="0" err="1" smtClean="0"/>
              <a:t>vs</a:t>
            </a:r>
            <a:r>
              <a:rPr lang="en-US" dirty="0" smtClean="0"/>
              <a:t> all screen lead to star networks – not</a:t>
            </a:r>
            <a:r>
              <a:rPr lang="en-US" baseline="0" dirty="0" smtClean="0"/>
              <a:t> </a:t>
            </a:r>
            <a:r>
              <a:rPr lang="en-US" dirty="0" smtClean="0"/>
              <a:t>overly interesting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3142-AF2D-4E4F-8F15-FC398611877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22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DBSumNeg is the sum of the negative deviations</a:t>
            </a:r>
            <a:r>
              <a:rPr lang="en-US" baseline="0" dirty="0" smtClean="0"/>
              <a:t> from Bliss additivity – more negative corresponds to increased synergy</a:t>
            </a:r>
          </a:p>
          <a:p>
            <a:r>
              <a:rPr lang="en-US" baseline="0" dirty="0" smtClean="0"/>
              <a:t>Quantify the neighborhood similarity based on a graph isomorphism approach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 is antimalarial, yellow is a </a:t>
            </a:r>
            <a:r>
              <a:rPr lang="en-US" baseline="0" dirty="0" err="1" smtClean="0"/>
              <a:t>signalling</a:t>
            </a:r>
            <a:r>
              <a:rPr lang="en-US" baseline="0" dirty="0" smtClean="0"/>
              <a:t>/transport, purple is PI3K/</a:t>
            </a:r>
            <a:r>
              <a:rPr lang="en-US" baseline="0" dirty="0" err="1" smtClean="0"/>
              <a:t>mtor</a:t>
            </a:r>
            <a:r>
              <a:rPr lang="en-US" baseline="0" dirty="0" smtClean="0"/>
              <a:t> inhibitor, cyan is a growth inhibitor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3142-AF2D-4E4F-8F15-FC39861187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3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3142-AF2D-4E4F-8F15-FC398611877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3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alternative approach would be to fit the surface to</a:t>
            </a:r>
            <a:r>
              <a:rPr lang="en-US" baseline="0" dirty="0" smtClean="0"/>
              <a:t> a polynomial and then define similarity in terms of the parameter vector16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2A3142-AF2D-4E4F-8F15-FC398611877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88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93D42-EDDC-FB48-97FC-C46D7F7F13A4}" type="datetimeFigureOut">
              <a:rPr lang="en-US" smtClean="0"/>
              <a:t>9/12/14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869C8-64F5-5446-BCC9-D5FD84B0A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16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93D42-EDDC-FB48-97FC-C46D7F7F13A4}" type="datetimeFigureOut">
              <a:rPr lang="en-US" smtClean="0"/>
              <a:t>9/12/14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869C8-64F5-5446-BCC9-D5FD84B0A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08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93D42-EDDC-FB48-97FC-C46D7F7F13A4}" type="datetimeFigureOut">
              <a:rPr lang="en-US" smtClean="0"/>
              <a:t>9/12/14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869C8-64F5-5446-BCC9-D5FD84B0A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13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93D42-EDDC-FB48-97FC-C46D7F7F13A4}" type="datetimeFigureOut">
              <a:rPr lang="en-US" smtClean="0"/>
              <a:t>9/12/14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869C8-64F5-5446-BCC9-D5FD84B0A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31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93D42-EDDC-FB48-97FC-C46D7F7F13A4}" type="datetimeFigureOut">
              <a:rPr lang="en-US" smtClean="0"/>
              <a:t>9/12/14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869C8-64F5-5446-BCC9-D5FD84B0A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47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93D42-EDDC-FB48-97FC-C46D7F7F13A4}" type="datetimeFigureOut">
              <a:rPr lang="en-US" smtClean="0"/>
              <a:t>9/12/14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869C8-64F5-5446-BCC9-D5FD84B0A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72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93D42-EDDC-FB48-97FC-C46D7F7F13A4}" type="datetimeFigureOut">
              <a:rPr lang="en-US" smtClean="0"/>
              <a:t>9/12/14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869C8-64F5-5446-BCC9-D5FD84B0A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9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93D42-EDDC-FB48-97FC-C46D7F7F13A4}" type="datetimeFigureOut">
              <a:rPr lang="en-US" smtClean="0"/>
              <a:t>9/12/14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869C8-64F5-5446-BCC9-D5FD84B0A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99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93D42-EDDC-FB48-97FC-C46D7F7F13A4}" type="datetimeFigureOut">
              <a:rPr lang="en-US" smtClean="0"/>
              <a:t>9/12/14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869C8-64F5-5446-BCC9-D5FD84B0A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5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93D42-EDDC-FB48-97FC-C46D7F7F13A4}" type="datetimeFigureOut">
              <a:rPr lang="en-US" smtClean="0"/>
              <a:t>9/12/14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869C8-64F5-5446-BCC9-D5FD84B0A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87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93D42-EDDC-FB48-97FC-C46D7F7F13A4}" type="datetimeFigureOut">
              <a:rPr lang="en-US" smtClean="0"/>
              <a:t>9/12/14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869C8-64F5-5446-BCC9-D5FD84B0A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9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085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5400000" scaled="0"/>
            <a:tileRect/>
          </a:gra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93D42-EDDC-FB48-97FC-C46D7F7F13A4}" type="datetimeFigureOut">
              <a:rPr lang="en-US" smtClean="0"/>
              <a:t>9/12/14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869C8-64F5-5446-BCC9-D5FD84B0A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75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r" defTabSz="457200" rtl="0" eaLnBrk="1" latinLnBrk="0" hangingPunct="1"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oleObject" Target="../embeddings/oleObject8.bin"/><Relationship Id="rId5" Type="http://schemas.openxmlformats.org/officeDocument/2006/relationships/image" Target="../media/image4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hyperlink" Target="http://www.jstor.org/stable/226565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oleObject" Target="../embeddings/oleObject9.bin"/><Relationship Id="rId10" Type="http://schemas.openxmlformats.org/officeDocument/2006/relationships/image" Target="../media/image5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5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origin.arstechnica.com/news.media/pills-4.jpg" TargetMode="External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6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png"/><Relationship Id="rId5" Type="http://schemas.openxmlformats.org/officeDocument/2006/relationships/image" Target="../media/image76.emf"/><Relationship Id="rId6" Type="http://schemas.openxmlformats.org/officeDocument/2006/relationships/hyperlink" Target="http://cancerres.aacrjournals.org/content/68/12/4774.ful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osone.org/article/info:doi/10.1371/journal.pone.0014750" TargetMode="External"/><Relationship Id="rId4" Type="http://schemas.openxmlformats.org/officeDocument/2006/relationships/hyperlink" Target="http://bioinformatics.oxfordjournals.org/content/27/13/i310.full.pdf+html" TargetMode="External"/><Relationship Id="rId5" Type="http://schemas.openxmlformats.org/officeDocument/2006/relationships/hyperlink" Target="http://www.biomedcentral.com/1471-2210/8/13" TargetMode="External"/><Relationship Id="rId6" Type="http://schemas.openxmlformats.org/officeDocument/2006/relationships/hyperlink" Target="http://www.pubmedcentral.nih.gov/articlerender.fcgi?tool=pubmed&amp;pubmedid=17332758" TargetMode="External"/><Relationship Id="rId7" Type="http://schemas.openxmlformats.org/officeDocument/2006/relationships/hyperlink" Target="http://www.plosone.org/article/info:doi/10.1371/journal.pone.009396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cbi.nlm.nih.gov/pubmed/19276160" TargetMode="External"/><Relationship Id="rId3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20.emf"/><Relationship Id="rId13" Type="http://schemas.openxmlformats.org/officeDocument/2006/relationships/oleObject" Target="../embeddings/oleObject6.bin"/><Relationship Id="rId14" Type="http://schemas.openxmlformats.org/officeDocument/2006/relationships/image" Target="../media/image21.emf"/><Relationship Id="rId15" Type="http://schemas.openxmlformats.org/officeDocument/2006/relationships/oleObject" Target="../embeddings/oleObject7.bin"/><Relationship Id="rId16" Type="http://schemas.openxmlformats.org/officeDocument/2006/relationships/image" Target="../media/image2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Relationship Id="rId4" Type="http://schemas.openxmlformats.org/officeDocument/2006/relationships/image" Target="../media/image23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17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8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11.jpeg"/><Relationship Id="rId6" Type="http://schemas.openxmlformats.org/officeDocument/2006/relationships/image" Target="../media/image27.emf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095" y="1153514"/>
            <a:ext cx="8115905" cy="1882398"/>
          </a:xfrm>
          <a:noFill/>
          <a:ln>
            <a:noFill/>
          </a:ln>
          <a:effectLst/>
        </p:spPr>
        <p:txBody>
          <a:bodyPr>
            <a:normAutofit fontScale="90000"/>
          </a:bodyPr>
          <a:lstStyle/>
          <a:p>
            <a:r>
              <a:rPr lang="en-US" dirty="0"/>
              <a:t>Exploring Compound Combinations in High Throughput </a:t>
            </a:r>
            <a:r>
              <a:rPr lang="en-US" dirty="0" smtClean="0"/>
              <a:t>Settings </a:t>
            </a:r>
            <a:br>
              <a:rPr lang="en-US" dirty="0" smtClean="0"/>
            </a:br>
            <a:r>
              <a:rPr lang="en-US" sz="3600" b="1" dirty="0" smtClean="0"/>
              <a:t>Going</a:t>
            </a:r>
            <a:r>
              <a:rPr lang="en-US" sz="3600" b="1" dirty="0"/>
              <a:t> </a:t>
            </a:r>
            <a:r>
              <a:rPr lang="en-US" sz="3600" b="1" dirty="0" smtClean="0"/>
              <a:t>Beyond </a:t>
            </a:r>
            <a:r>
              <a:rPr lang="en-US" sz="3600" b="1" dirty="0"/>
              <a:t>1D Metrics</a:t>
            </a:r>
            <a:endParaRPr lang="en-US" sz="3600" b="1" i="0" dirty="0">
              <a:latin typeface="+mn-lt"/>
              <a:cs typeface="Bookman Old Style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88710"/>
            <a:ext cx="6400800" cy="135824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Rajarshi Guha</a:t>
            </a:r>
          </a:p>
          <a:p>
            <a:r>
              <a:rPr lang="en-US" sz="2800" dirty="0" smtClean="0"/>
              <a:t>NCATS</a:t>
            </a:r>
            <a:endParaRPr lang="en-US" sz="2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524000" y="5588000"/>
            <a:ext cx="6400800" cy="782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June 2014, Novartis, Boston.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5594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Screening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7990"/>
          </a:xfrm>
        </p:spPr>
        <p:txBody>
          <a:bodyPr>
            <a:normAutofit/>
          </a:bodyPr>
          <a:lstStyle/>
          <a:p>
            <a:r>
              <a:rPr lang="en-US" dirty="0" smtClean="0"/>
              <a:t>A key challenge is automated quality control</a:t>
            </a:r>
          </a:p>
          <a:p>
            <a:r>
              <a:rPr lang="en-US" dirty="0" smtClean="0"/>
              <a:t>Plate level data employs standard metrics focusing on control performance</a:t>
            </a:r>
          </a:p>
          <a:p>
            <a:r>
              <a:rPr lang="en-US" dirty="0" smtClean="0"/>
              <a:t>Combination level is more challenging</a:t>
            </a:r>
          </a:p>
          <a:p>
            <a:pPr lvl="1"/>
            <a:r>
              <a:rPr lang="en-US" dirty="0" smtClean="0"/>
              <a:t>Single agent performance</a:t>
            </a:r>
            <a:br>
              <a:rPr lang="en-US" dirty="0" smtClean="0"/>
            </a:br>
            <a:r>
              <a:rPr lang="en-US" dirty="0" smtClean="0"/>
              <a:t>is one approach</a:t>
            </a:r>
          </a:p>
          <a:p>
            <a:pPr lvl="1"/>
            <a:r>
              <a:rPr lang="en-US" dirty="0" smtClean="0"/>
              <a:t>MSR across all combination</a:t>
            </a:r>
            <a:br>
              <a:rPr lang="en-US" dirty="0" smtClean="0"/>
            </a:br>
            <a:r>
              <a:rPr lang="en-US" dirty="0" smtClean="0"/>
              <a:t>can provide a high level view</a:t>
            </a:r>
          </a:p>
          <a:p>
            <a:pPr lvl="1"/>
            <a:r>
              <a:rPr lang="en-US" dirty="0" smtClean="0"/>
              <a:t>But how to identify bad blocks?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148" y="4093630"/>
            <a:ext cx="2885319" cy="256825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5878286" y="4765525"/>
            <a:ext cx="2419047" cy="1185332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878286" y="6035524"/>
            <a:ext cx="2571447" cy="22981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426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QC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Investigating anti-malarial combinations</a:t>
            </a:r>
          </a:p>
          <a:p>
            <a:r>
              <a:rPr lang="en-US" dirty="0" smtClean="0"/>
              <a:t>300 10x10 combinations in duplicate</a:t>
            </a:r>
          </a:p>
          <a:p>
            <a:r>
              <a:rPr lang="en-US" dirty="0" smtClean="0"/>
              <a:t>15 compounds included more than ten times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13" y="3277810"/>
            <a:ext cx="7129517" cy="358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34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404" y="2479524"/>
            <a:ext cx="5288850" cy="4378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QC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agents with very high MSR’s could be used to flag </a:t>
            </a:r>
            <a:br>
              <a:rPr lang="en-US" dirty="0" smtClean="0"/>
            </a:br>
            <a:r>
              <a:rPr lang="en-US" dirty="0" smtClean="0"/>
              <a:t>combinations </a:t>
            </a:r>
            <a:br>
              <a:rPr lang="en-US" dirty="0" smtClean="0"/>
            </a:br>
            <a:r>
              <a:rPr lang="en-US" dirty="0" smtClean="0"/>
              <a:t>containing them</a:t>
            </a:r>
          </a:p>
          <a:p>
            <a:r>
              <a:rPr lang="en-US" dirty="0" smtClean="0"/>
              <a:t>Doesn’t help for </a:t>
            </a:r>
            <a:br>
              <a:rPr lang="en-US" dirty="0" smtClean="0"/>
            </a:br>
            <a:r>
              <a:rPr lang="en-US" dirty="0" smtClean="0"/>
              <a:t>compounds with </a:t>
            </a:r>
            <a:br>
              <a:rPr lang="en-US" dirty="0" smtClean="0"/>
            </a:br>
            <a:r>
              <a:rPr lang="en-US" dirty="0" smtClean="0"/>
              <a:t>only</a:t>
            </a:r>
            <a:r>
              <a:rPr lang="en-US" dirty="0"/>
              <a:t> </a:t>
            </a:r>
            <a:r>
              <a:rPr lang="en-US" dirty="0" smtClean="0"/>
              <a:t>one or two </a:t>
            </a:r>
            <a:br>
              <a:rPr lang="en-US" dirty="0" smtClean="0"/>
            </a:br>
            <a:r>
              <a:rPr lang="en-US" dirty="0" smtClean="0"/>
              <a:t>replicates</a:t>
            </a:r>
          </a:p>
        </p:txBody>
      </p:sp>
    </p:spTree>
    <p:extLst>
      <p:ext uri="{BB962C8B-B14F-4D97-AF65-F5344CB8AC3E}">
        <p14:creationId xmlns:p14="http://schemas.microsoft.com/office/powerpoint/2010/main" val="1686907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QC 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45276" cy="164616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heuristic score that can be used to focus on good quality combinations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634" y="1321405"/>
            <a:ext cx="2565400" cy="5194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10" y="3246361"/>
            <a:ext cx="606972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52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QC Score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62" y="1536095"/>
            <a:ext cx="18288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904" y="1536095"/>
            <a:ext cx="18288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334" y="4934857"/>
            <a:ext cx="182880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0429" y="4934857"/>
            <a:ext cx="1828800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72381" y="899533"/>
            <a:ext cx="131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QCS = 0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441924" y="4305552"/>
            <a:ext cx="14959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QCS = 13</a:t>
            </a:r>
            <a:endParaRPr lang="en-US" sz="28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104" y="4828772"/>
            <a:ext cx="1828800" cy="1828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72381" y="4259943"/>
            <a:ext cx="131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QCS = 2</a:t>
            </a:r>
            <a:endParaRPr lang="en-US" sz="28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0904" y="4828772"/>
            <a:ext cx="1828800" cy="1828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9547820">
            <a:off x="-2770" y="4159738"/>
            <a:ext cx="2134331" cy="4616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FF6600"/>
                </a:solidFill>
              </a:rPr>
              <a:t>False Negative</a:t>
            </a:r>
            <a:endParaRPr lang="en-US" sz="2400" b="1" i="1" dirty="0">
              <a:solidFill>
                <a:srgbClr val="FF6600"/>
              </a:solidFill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0" y="1322010"/>
            <a:ext cx="4519990" cy="30685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Depends on multiple subjective thresholds</a:t>
            </a:r>
          </a:p>
          <a:p>
            <a:r>
              <a:rPr lang="en-US" dirty="0" smtClean="0"/>
              <a:t>Passes some poor quality blocks</a:t>
            </a:r>
          </a:p>
          <a:p>
            <a:r>
              <a:rPr lang="en-US" dirty="0" smtClean="0"/>
              <a:t>Quickly filters out very bad combinations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027713" y="1705429"/>
            <a:ext cx="362857" cy="101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125133" y="1705429"/>
            <a:ext cx="181429" cy="101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15847" y="5096743"/>
            <a:ext cx="181429" cy="101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27713" y="4959047"/>
            <a:ext cx="181429" cy="101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023705" y="4995332"/>
            <a:ext cx="181429" cy="101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962571" y="5096743"/>
            <a:ext cx="181429" cy="101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V="1">
            <a:off x="737811" y="6367096"/>
            <a:ext cx="1158637" cy="1643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V="1">
            <a:off x="2523068" y="6437329"/>
            <a:ext cx="1158637" cy="1643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462211" y="6502996"/>
            <a:ext cx="1158637" cy="1643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V="1">
            <a:off x="7420429" y="6483371"/>
            <a:ext cx="1158637" cy="1643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V="1">
            <a:off x="605885" y="3072353"/>
            <a:ext cx="1158637" cy="1643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V="1">
            <a:off x="2571450" y="3096543"/>
            <a:ext cx="1158637" cy="1643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32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Combination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28" y="1253088"/>
            <a:ext cx="7450667" cy="513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76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Combination Results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880"/>
            <a:ext cx="9144000" cy="469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2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Reporting Combination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2657"/>
          </a:xfrm>
        </p:spPr>
        <p:txBody>
          <a:bodyPr/>
          <a:lstStyle/>
          <a:p>
            <a:r>
              <a:rPr lang="en-US" dirty="0" smtClean="0"/>
              <a:t>These web pages and matrix layouts are a useful first step</a:t>
            </a:r>
          </a:p>
          <a:p>
            <a:r>
              <a:rPr lang="en-US" dirty="0" smtClean="0"/>
              <a:t>Does not scale as we grow MIPE </a:t>
            </a:r>
          </a:p>
          <a:p>
            <a:r>
              <a:rPr lang="en-US" dirty="0" smtClean="0"/>
              <a:t>Need better ways of ranking and aggregating combination responses taking into account</a:t>
            </a:r>
          </a:p>
          <a:p>
            <a:pPr lvl="1"/>
            <a:r>
              <a:rPr lang="en-US" dirty="0" smtClean="0"/>
              <a:t>Response matrix</a:t>
            </a:r>
          </a:p>
          <a:p>
            <a:pPr lvl="1"/>
            <a:r>
              <a:rPr lang="en-US" dirty="0" smtClean="0"/>
              <a:t>Compounds, targets and pathways</a:t>
            </a:r>
          </a:p>
          <a:p>
            <a:pPr lvl="1"/>
            <a:r>
              <a:rPr lang="en-US" dirty="0" smtClean="0"/>
              <a:t>Clinical status and other external information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23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8964"/>
            <a:ext cx="8229600" cy="55275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Combination screens lend themselves naturally to network representations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 descr="simple-networ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33" y="1975149"/>
            <a:ext cx="5164667" cy="5164667"/>
          </a:xfrm>
          <a:prstGeom prst="rect">
            <a:avLst/>
          </a:prstGeom>
        </p:spPr>
      </p:pic>
      <p:pic>
        <p:nvPicPr>
          <p:cNvPr id="10" name="Picture 9" descr="subgraph-top-gobp-color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7276"/>
            <a:ext cx="4206724" cy="42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56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6086"/>
          </a:xfrm>
        </p:spPr>
        <p:txBody>
          <a:bodyPr>
            <a:normAutofit/>
          </a:bodyPr>
          <a:lstStyle/>
          <a:p>
            <a:r>
              <a:rPr lang="en-US" dirty="0" smtClean="0"/>
              <a:t>Things get more </a:t>
            </a:r>
            <a:br>
              <a:rPr lang="en-US" dirty="0" smtClean="0"/>
            </a:br>
            <a:r>
              <a:rPr lang="en-US" dirty="0" smtClean="0"/>
              <a:t>interesting when</a:t>
            </a:r>
            <a:br>
              <a:rPr lang="en-US" dirty="0" smtClean="0"/>
            </a:br>
            <a:r>
              <a:rPr lang="en-US" dirty="0" smtClean="0"/>
              <a:t>we have n     m</a:t>
            </a:r>
            <a:br>
              <a:rPr lang="en-US" dirty="0" smtClean="0"/>
            </a:br>
            <a:r>
              <a:rPr lang="en-US" dirty="0" smtClean="0"/>
              <a:t>screens</a:t>
            </a:r>
          </a:p>
          <a:p>
            <a:r>
              <a:rPr lang="en-US" dirty="0" smtClean="0"/>
              <a:t>Can be simplified</a:t>
            </a:r>
            <a:br>
              <a:rPr lang="en-US" dirty="0" smtClean="0"/>
            </a:br>
            <a:r>
              <a:rPr lang="en-US" dirty="0" smtClean="0"/>
              <a:t>using a variety of </a:t>
            </a:r>
            <a:br>
              <a:rPr lang="en-US" dirty="0" smtClean="0"/>
            </a:br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Neighborhoods</a:t>
            </a:r>
          </a:p>
          <a:p>
            <a:pPr lvl="1"/>
            <a:r>
              <a:rPr lang="en-US" dirty="0" smtClean="0"/>
              <a:t>Minimum Spanning Tree</a:t>
            </a:r>
          </a:p>
          <a:p>
            <a:endParaRPr lang="en-US" dirty="0"/>
          </a:p>
        </p:txBody>
      </p:sp>
      <p:pic>
        <p:nvPicPr>
          <p:cNvPr id="5" name="Picture 4" descr="network-malaria-allval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62" y="844248"/>
            <a:ext cx="5542038" cy="5542038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6831724"/>
              </p:ext>
            </p:extLst>
          </p:nvPr>
        </p:nvGraphicFramePr>
        <p:xfrm>
          <a:off x="2527905" y="2644321"/>
          <a:ext cx="480786" cy="480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" name="Equation" r:id="rId4" imgW="127000" imgH="127000" progId="Equation.3">
                  <p:embed/>
                </p:oleObj>
              </mc:Choice>
              <mc:Fallback>
                <p:oleObj name="Equation" r:id="rId4" imgW="127000" imgH="127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7905" y="2644321"/>
                        <a:ext cx="480786" cy="4807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7748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012825"/>
            <a:ext cx="1587500" cy="1273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667000"/>
            <a:ext cx="1587500" cy="850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375" y="3054350"/>
            <a:ext cx="476250" cy="1060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615" y="963612"/>
            <a:ext cx="84201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5070" y="1131252"/>
            <a:ext cx="887730" cy="7848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800" y="4267200"/>
            <a:ext cx="952500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8425" y="5029200"/>
            <a:ext cx="1346200" cy="5088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2804" y="5702300"/>
            <a:ext cx="1721821" cy="1003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8160" y="6134100"/>
            <a:ext cx="944880" cy="7239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35" y="1484083"/>
            <a:ext cx="8229600" cy="5354561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Cheminformatics</a:t>
            </a:r>
            <a:r>
              <a:rPr lang="en-US" dirty="0" smtClean="0"/>
              <a:t> methods</a:t>
            </a:r>
          </a:p>
          <a:p>
            <a:pPr lvl="1"/>
            <a:r>
              <a:rPr lang="en-US" dirty="0" smtClean="0"/>
              <a:t>QSAR, diversity analysis, virtual screening, </a:t>
            </a:r>
            <a:br>
              <a:rPr lang="en-US" dirty="0" smtClean="0"/>
            </a:br>
            <a:r>
              <a:rPr lang="en-US" dirty="0" smtClean="0"/>
              <a:t>fragments, </a:t>
            </a:r>
            <a:r>
              <a:rPr lang="en-US" dirty="0" err="1" smtClean="0"/>
              <a:t>polypharmacology</a:t>
            </a:r>
            <a:r>
              <a:rPr lang="en-US" dirty="0" smtClean="0"/>
              <a:t>, networks</a:t>
            </a:r>
          </a:p>
          <a:p>
            <a:r>
              <a:rPr lang="en-US" dirty="0" smtClean="0"/>
              <a:t>More recently</a:t>
            </a:r>
          </a:p>
          <a:p>
            <a:pPr lvl="1"/>
            <a:r>
              <a:rPr lang="en-US" dirty="0" smtClean="0"/>
              <a:t>RNAi screening, high content imaging, </a:t>
            </a:r>
            <a:br>
              <a:rPr lang="en-US" dirty="0" smtClean="0"/>
            </a:br>
            <a:r>
              <a:rPr lang="en-US" dirty="0" smtClean="0"/>
              <a:t>combination screening</a:t>
            </a:r>
          </a:p>
          <a:p>
            <a:r>
              <a:rPr lang="en-US" dirty="0" smtClean="0"/>
              <a:t>Extensive use of machine learning</a:t>
            </a:r>
          </a:p>
          <a:p>
            <a:r>
              <a:rPr lang="en-US" dirty="0" smtClean="0"/>
              <a:t>All tied together with software </a:t>
            </a:r>
            <a:br>
              <a:rPr lang="en-US" dirty="0" smtClean="0"/>
            </a:br>
            <a:r>
              <a:rPr lang="en-US" dirty="0" smtClean="0"/>
              <a:t>development</a:t>
            </a:r>
          </a:p>
          <a:p>
            <a:pPr lvl="1"/>
            <a:r>
              <a:rPr lang="en-US" dirty="0" smtClean="0"/>
              <a:t>User-facing GUI tools</a:t>
            </a:r>
          </a:p>
          <a:p>
            <a:pPr lvl="1"/>
            <a:r>
              <a:rPr lang="en-US" dirty="0" smtClean="0"/>
              <a:t>Low level programmatic libraries, APIs, </a:t>
            </a:r>
            <a:br>
              <a:rPr lang="en-US" dirty="0" smtClean="0"/>
            </a:br>
            <a:r>
              <a:rPr lang="en-US" dirty="0" smtClean="0"/>
              <a:t>databases </a:t>
            </a:r>
          </a:p>
          <a:p>
            <a:r>
              <a:rPr lang="en-US" dirty="0" smtClean="0"/>
              <a:t>Believer &amp; practitioner of Open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278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Neighborhoods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329" y="1600200"/>
            <a:ext cx="7779657" cy="73418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C</a:t>
            </a:r>
            <a:r>
              <a:rPr lang="en-US" dirty="0" smtClean="0"/>
              <a:t>ombinations that have DBSumNeg &lt; 1</a:t>
            </a:r>
            <a:r>
              <a:rPr lang="en-US" baseline="30000" dirty="0" smtClean="0"/>
              <a:t>st</a:t>
            </a:r>
            <a:r>
              <a:rPr lang="en-US" dirty="0" smtClean="0"/>
              <a:t> quartile value for that strain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47" y="2965751"/>
            <a:ext cx="8135039" cy="326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25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Neighborhoods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1345"/>
            <a:ext cx="8229600" cy="1641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Alternatively, consider all tested combinations, highlighting distribution of synergistic and antagonistic combinations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48002"/>
            <a:ext cx="7982857" cy="366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81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Identifying the Most Synergistic Pairs</a:t>
            </a:r>
            <a:endParaRPr lang="en-US" dirty="0"/>
          </a:p>
        </p:txBody>
      </p:sp>
      <p:pic>
        <p:nvPicPr>
          <p:cNvPr id="4" name="Picture 3" descr="network-malaria-overlai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39" y="774095"/>
            <a:ext cx="5999238" cy="59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68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are Combinations Similar?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348766" cy="4525963"/>
          </a:xfrm>
        </p:spPr>
        <p:txBody>
          <a:bodyPr/>
          <a:lstStyle/>
          <a:p>
            <a:r>
              <a:rPr lang="en-US" dirty="0" smtClean="0"/>
              <a:t>Differences and their aggregates such as RMSD can lead to degeneracy</a:t>
            </a:r>
          </a:p>
          <a:p>
            <a:r>
              <a:rPr lang="en-US" dirty="0" smtClean="0"/>
              <a:t>Instead we’re interested in the </a:t>
            </a:r>
            <a:r>
              <a:rPr lang="en-US" i="1" dirty="0" smtClean="0"/>
              <a:t>shape</a:t>
            </a:r>
            <a:r>
              <a:rPr lang="en-US" dirty="0" smtClean="0"/>
              <a:t> of the surface</a:t>
            </a:r>
          </a:p>
          <a:p>
            <a:r>
              <a:rPr lang="en-US" dirty="0" smtClean="0"/>
              <a:t>How to characterize shape?</a:t>
            </a:r>
          </a:p>
          <a:p>
            <a:pPr lvl="1"/>
            <a:r>
              <a:rPr lang="en-US" dirty="0" err="1" smtClean="0"/>
              <a:t>Parametrized</a:t>
            </a:r>
            <a:r>
              <a:rPr lang="en-US" dirty="0" smtClean="0"/>
              <a:t> fits</a:t>
            </a:r>
          </a:p>
          <a:p>
            <a:pPr lvl="1"/>
            <a:r>
              <a:rPr lang="en-US" dirty="0" smtClean="0"/>
              <a:t>Distribution of responses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66" y="1579548"/>
            <a:ext cx="3072037" cy="45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49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645" y="2278927"/>
            <a:ext cx="3813545" cy="36477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via the KS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5" y="1600200"/>
            <a:ext cx="8229600" cy="4525963"/>
          </a:xfrm>
        </p:spPr>
        <p:txBody>
          <a:bodyPr/>
          <a:lstStyle/>
          <a:p>
            <a:r>
              <a:rPr lang="en-US" dirty="0" smtClean="0"/>
              <a:t>Quantify distance between response distributions via KS test</a:t>
            </a:r>
          </a:p>
          <a:p>
            <a:pPr lvl="1"/>
            <a:r>
              <a:rPr lang="en-US" b="1" i="1" dirty="0" smtClean="0"/>
              <a:t>If p-value &gt; 0.05, we assume</a:t>
            </a:r>
            <a:br>
              <a:rPr lang="en-US" b="1" i="1" dirty="0" smtClean="0"/>
            </a:br>
            <a:r>
              <a:rPr lang="en-US" b="1" i="1" dirty="0" smtClean="0"/>
              <a:t>distance is 0</a:t>
            </a:r>
          </a:p>
          <a:p>
            <a:r>
              <a:rPr lang="en-US" dirty="0" smtClean="0"/>
              <a:t>But ignores the </a:t>
            </a:r>
            <a:r>
              <a:rPr lang="en-US" i="1" dirty="0" smtClean="0"/>
              <a:t>spatial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distribution of the responses</a:t>
            </a:r>
            <a:br>
              <a:rPr lang="en-US" dirty="0" smtClean="0"/>
            </a:br>
            <a:r>
              <a:rPr lang="en-US" dirty="0" smtClean="0"/>
              <a:t>on the concentration grid</a:t>
            </a:r>
          </a:p>
        </p:txBody>
      </p:sp>
    </p:spTree>
    <p:extLst>
      <p:ext uri="{BB962C8B-B14F-4D97-AF65-F5344CB8AC3E}">
        <p14:creationId xmlns:p14="http://schemas.microsoft.com/office/powerpoint/2010/main" val="761820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520" y="1829168"/>
            <a:ext cx="3814295" cy="3648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via the </a:t>
            </a:r>
            <a:r>
              <a:rPr lang="en-US" dirty="0" err="1" smtClean="0"/>
              <a:t>Syrjala</a:t>
            </a:r>
            <a:r>
              <a:rPr lang="en-US" dirty="0" smtClean="0"/>
              <a:t> </a:t>
            </a:r>
            <a:r>
              <a:rPr lang="en-US" dirty="0"/>
              <a:t>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38" y="1600200"/>
            <a:ext cx="8229600" cy="4525963"/>
          </a:xfrm>
        </p:spPr>
        <p:txBody>
          <a:bodyPr/>
          <a:lstStyle/>
          <a:p>
            <a:r>
              <a:rPr lang="en-US" dirty="0" err="1" smtClean="0"/>
              <a:t>Syrjala</a:t>
            </a:r>
            <a:r>
              <a:rPr lang="en-US" dirty="0" smtClean="0"/>
              <a:t> test used to compare</a:t>
            </a:r>
            <a:br>
              <a:rPr lang="en-US" dirty="0" smtClean="0"/>
            </a:br>
            <a:r>
              <a:rPr lang="en-US" dirty="0" smtClean="0"/>
              <a:t>population distributions</a:t>
            </a:r>
            <a:br>
              <a:rPr lang="en-US" dirty="0" smtClean="0"/>
            </a:br>
            <a:r>
              <a:rPr lang="en-US" dirty="0" smtClean="0"/>
              <a:t>over a spatial grid</a:t>
            </a:r>
          </a:p>
          <a:p>
            <a:pPr lvl="1"/>
            <a:r>
              <a:rPr lang="en-US" dirty="0" smtClean="0"/>
              <a:t>Invariant to grid orientation</a:t>
            </a:r>
          </a:p>
          <a:p>
            <a:pPr lvl="1"/>
            <a:r>
              <a:rPr lang="en-US" dirty="0" smtClean="0"/>
              <a:t>Provides an empirical p-value</a:t>
            </a:r>
          </a:p>
          <a:p>
            <a:r>
              <a:rPr lang="en-US" dirty="0" smtClean="0"/>
              <a:t>Less degenerate than just</a:t>
            </a:r>
            <a:br>
              <a:rPr lang="en-US" dirty="0" smtClean="0"/>
            </a:br>
            <a:r>
              <a:rPr lang="en-US" dirty="0" smtClean="0"/>
              <a:t>considering 1D distributions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611779"/>
            <a:ext cx="6917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hlinkClick r:id="rId4"/>
              </a:rPr>
              <a:t>Syrjala</a:t>
            </a:r>
            <a:r>
              <a:rPr lang="en-US" sz="1000" dirty="0">
                <a:hlinkClick r:id="rId4"/>
              </a:rPr>
              <a:t>, S.E., “A Statistical Test for a Difference between the Spatial Distributions of Two </a:t>
            </a:r>
            <a:r>
              <a:rPr lang="en-US" sz="1000" dirty="0" smtClean="0">
                <a:hlinkClick r:id="rId4"/>
              </a:rPr>
              <a:t>Populations”, </a:t>
            </a:r>
            <a:r>
              <a:rPr lang="en-US" sz="1000" i="1" dirty="0" smtClean="0">
                <a:hlinkClick r:id="rId4"/>
              </a:rPr>
              <a:t>Ecology</a:t>
            </a:r>
            <a:r>
              <a:rPr lang="en-US" sz="1000" dirty="0" smtClean="0">
                <a:hlinkClick r:id="rId4"/>
              </a:rPr>
              <a:t>, </a:t>
            </a:r>
            <a:r>
              <a:rPr lang="en-US" sz="1000" b="1" dirty="0" smtClean="0">
                <a:hlinkClick r:id="rId4"/>
              </a:rPr>
              <a:t>1996</a:t>
            </a:r>
            <a:r>
              <a:rPr lang="en-US" sz="1000" dirty="0" smtClean="0">
                <a:hlinkClick r:id="rId4"/>
              </a:rPr>
              <a:t>, </a:t>
            </a:r>
            <a:r>
              <a:rPr lang="en-US" sz="1000" i="1" dirty="0" smtClean="0">
                <a:hlinkClick r:id="rId4"/>
              </a:rPr>
              <a:t>77</a:t>
            </a:r>
            <a:r>
              <a:rPr lang="en-US" sz="1000" dirty="0" smtClean="0">
                <a:hlinkClick r:id="rId4"/>
              </a:rPr>
              <a:t>(1), 75-80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918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490" y="2061664"/>
            <a:ext cx="3625548" cy="1551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Ibrutinib Combinations For DLBCL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Primary focus is on investigating combinations with Ibrutinib for treatment</a:t>
            </a:r>
            <a:br>
              <a:rPr lang="en-US" dirty="0" smtClean="0"/>
            </a:br>
            <a:r>
              <a:rPr lang="en-US" dirty="0" smtClean="0"/>
              <a:t>of DLBCL</a:t>
            </a:r>
          </a:p>
          <a:p>
            <a:pPr lvl="1"/>
            <a:r>
              <a:rPr lang="en-US" dirty="0" err="1" smtClean="0"/>
              <a:t>Btk</a:t>
            </a:r>
            <a:r>
              <a:rPr lang="en-US" dirty="0" smtClean="0"/>
              <a:t> inhibitor in Phase II trials</a:t>
            </a:r>
          </a:p>
          <a:p>
            <a:pPr lvl="1"/>
            <a:r>
              <a:rPr lang="en-US" dirty="0" smtClean="0"/>
              <a:t>Experiments run in the TMD8 </a:t>
            </a:r>
            <a:br>
              <a:rPr lang="en-US" dirty="0" smtClean="0"/>
            </a:br>
            <a:r>
              <a:rPr lang="en-US" dirty="0" smtClean="0"/>
              <a:t>cell line, testing for cell viability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37655" y="6611611"/>
            <a:ext cx="34063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Mathews-</a:t>
            </a:r>
            <a:r>
              <a:rPr lang="en-US" sz="1100" dirty="0" err="1" smtClean="0"/>
              <a:t>Griner</a:t>
            </a:r>
            <a:r>
              <a:rPr lang="en-US" sz="1100" dirty="0" smtClean="0"/>
              <a:t>, Guha, Shinn et al. </a:t>
            </a:r>
            <a:r>
              <a:rPr lang="en-US" sz="1100" i="1" dirty="0" smtClean="0"/>
              <a:t>PNAS</a:t>
            </a:r>
            <a:r>
              <a:rPr lang="en-US" sz="1100" dirty="0" smtClean="0"/>
              <a:t>, </a:t>
            </a:r>
            <a:r>
              <a:rPr lang="en-US" sz="1100" b="1" dirty="0" smtClean="0"/>
              <a:t>2014</a:t>
            </a:r>
            <a:r>
              <a:rPr lang="en-US" sz="1100" dirty="0" smtClean="0"/>
              <a:t>, in press</a:t>
            </a:r>
            <a:endParaRPr lang="en-US" sz="11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689975" y="5003083"/>
            <a:ext cx="7849914" cy="1603126"/>
            <a:chOff x="664917" y="4627129"/>
            <a:chExt cx="7444060" cy="1277253"/>
          </a:xfrm>
        </p:grpSpPr>
        <p:sp>
          <p:nvSpPr>
            <p:cNvPr id="6" name="Rectangle 5"/>
            <p:cNvSpPr/>
            <p:nvPr/>
          </p:nvSpPr>
          <p:spPr>
            <a:xfrm>
              <a:off x="664917" y="4701102"/>
              <a:ext cx="78098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Viable</a:t>
              </a:r>
            </a:p>
            <a:p>
              <a:pPr algn="ctr"/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Cells</a:t>
              </a:r>
            </a:p>
            <a:p>
              <a:pPr algn="ctr"/>
              <a:r>
                <a:rPr lang="en-US" sz="1000" dirty="0" smtClean="0">
                  <a:latin typeface="Times New Roman" pitchFamily="18" charset="0"/>
                  <a:cs typeface="Times New Roman" pitchFamily="18" charset="0"/>
                </a:rPr>
                <a:t>(% DMSO)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82549" y="5565828"/>
              <a:ext cx="8242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800" dirty="0" smtClean="0">
                  <a:latin typeface="Times New Roman" pitchFamily="18" charset="0"/>
                  <a:cs typeface="Times New Roman" pitchFamily="18" charset="0"/>
                </a:rPr>
                <a:t>Ibrutinib* (</a:t>
              </a:r>
              <a:r>
                <a:rPr lang="en-US" sz="800" dirty="0" err="1" smtClean="0">
                  <a:latin typeface="Times New Roman" pitchFamily="18" charset="0"/>
                  <a:cs typeface="Times New Roman" pitchFamily="18" charset="0"/>
                </a:rPr>
                <a:t>nM</a:t>
              </a:r>
              <a:r>
                <a:rPr lang="en-US" sz="8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</a:p>
            <a:p>
              <a:pPr algn="r"/>
              <a:r>
                <a:rPr lang="en-US" sz="800" dirty="0" smtClean="0">
                  <a:latin typeface="Times New Roman" pitchFamily="18" charset="0"/>
                  <a:cs typeface="Times New Roman" pitchFamily="18" charset="0"/>
                </a:rPr>
                <a:t>MK-2206 (</a:t>
              </a:r>
              <a:r>
                <a:rPr lang="en-US" sz="800" dirty="0" err="1">
                  <a:latin typeface="Symbol" pitchFamily="18" charset="2"/>
                  <a:cs typeface="Times New Roman" pitchFamily="18" charset="0"/>
                </a:rPr>
                <a:t>m</a:t>
              </a:r>
              <a:r>
                <a:rPr lang="en-US" sz="800" dirty="0" err="1" smtClean="0"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en-US" sz="800" dirty="0" smtClean="0">
                  <a:latin typeface="Times New Roman" pitchFamily="18" charset="0"/>
                  <a:cs typeface="Times New Roman" pitchFamily="18" charset="0"/>
                </a:rPr>
                <a:t>)</a:t>
              </a:r>
            </a:p>
          </p:txBody>
        </p:sp>
        <p:sp>
          <p:nvSpPr>
            <p:cNvPr id="8" name="Flowchart: Decision 25"/>
            <p:cNvSpPr/>
            <p:nvPr/>
          </p:nvSpPr>
          <p:spPr>
            <a:xfrm>
              <a:off x="7313504" y="5203123"/>
              <a:ext cx="45719" cy="76200"/>
            </a:xfrm>
            <a:prstGeom prst="flowChartDecision">
              <a:avLst/>
            </a:prstGeom>
            <a:solidFill>
              <a:srgbClr val="6CF062"/>
            </a:solidFill>
            <a:ln>
              <a:solidFill>
                <a:srgbClr val="6CF0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7199388" y="4990416"/>
              <a:ext cx="291874" cy="0"/>
            </a:xfrm>
            <a:prstGeom prst="line">
              <a:avLst/>
            </a:prstGeom>
            <a:ln w="158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211446" y="5487851"/>
              <a:ext cx="287685" cy="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7467600" y="4878073"/>
              <a:ext cx="502061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err="1" smtClean="0">
                  <a:latin typeface="Times New Roman" pitchFamily="18" charset="0"/>
                  <a:cs typeface="Times New Roman" pitchFamily="18" charset="0"/>
                </a:rPr>
                <a:t>Ibrutinib</a:t>
              </a:r>
              <a:endParaRPr lang="en-US" sz="700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465852" y="5137610"/>
              <a:ext cx="538929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700" dirty="0">
                  <a:latin typeface="Times New Roman" pitchFamily="18" charset="0"/>
                  <a:cs typeface="Times New Roman" pitchFamily="18" charset="0"/>
                </a:rPr>
                <a:t>MK-2206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65852" y="5380502"/>
              <a:ext cx="6431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dirty="0" smtClean="0">
                  <a:latin typeface="Times New Roman" pitchFamily="18" charset="0"/>
                  <a:cs typeface="Times New Roman" pitchFamily="18" charset="0"/>
                </a:rPr>
                <a:t>Ibrutinib* </a:t>
              </a:r>
              <a:r>
                <a:rPr lang="en-US" sz="700" dirty="0">
                  <a:latin typeface="Times New Roman" pitchFamily="18" charset="0"/>
                  <a:cs typeface="Times New Roman" pitchFamily="18" charset="0"/>
                </a:rPr>
                <a:t>+ </a:t>
              </a:r>
              <a:endParaRPr lang="en-US" sz="700" dirty="0" smtClean="0">
                <a:latin typeface="Times New Roman" pitchFamily="18" charset="0"/>
                <a:cs typeface="Times New Roman" pitchFamily="18" charset="0"/>
              </a:endParaRPr>
            </a:p>
            <a:p>
              <a:r>
                <a:rPr lang="en-US" sz="700" dirty="0" smtClean="0">
                  <a:latin typeface="Times New Roman" pitchFamily="18" charset="0"/>
                  <a:cs typeface="Times New Roman" pitchFamily="18" charset="0"/>
                </a:rPr>
                <a:t>MK-2206</a:t>
              </a:r>
              <a:endParaRPr lang="en-US" sz="7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4" name="Picture 6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662067" y="4647745"/>
              <a:ext cx="1408762" cy="1176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6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31913" y="4627129"/>
              <a:ext cx="1408764" cy="1176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6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44730" y="4627130"/>
              <a:ext cx="1408764" cy="1176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66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264811" y="4627130"/>
              <a:ext cx="1408764" cy="1176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553639"/>
              </p:ext>
            </p:extLst>
          </p:nvPr>
        </p:nvGraphicFramePr>
        <p:xfrm>
          <a:off x="6186475" y="3612848"/>
          <a:ext cx="2437456" cy="1484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7" name="CS ChemDraw Drawing" r:id="rId9" imgW="1639328" imgH="997963" progId="ChemDraw.Document.6.0">
                  <p:embed/>
                </p:oleObj>
              </mc:Choice>
              <mc:Fallback>
                <p:oleObj name="CS ChemDraw Drawing" r:id="rId9" imgW="1639328" imgH="997963" progId="ChemDraw.Document.6.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86475" y="3612848"/>
                        <a:ext cx="2437456" cy="14841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5001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Response Surfaces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308100"/>
            <a:ext cx="8483600" cy="5549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37349" y="2544280"/>
            <a:ext cx="776074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C1</a:t>
            </a:r>
            <a:r>
              <a:rPr lang="en-US" sz="1600" dirty="0" smtClean="0"/>
              <a:t> (24)</a:t>
            </a:r>
            <a:endParaRPr lang="en-US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717898" y="4820426"/>
            <a:ext cx="72968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C2</a:t>
            </a:r>
            <a:r>
              <a:rPr lang="en-US" sz="1600" dirty="0" smtClean="0"/>
              <a:t>(47)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257018" y="4487102"/>
            <a:ext cx="729687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C3</a:t>
            </a:r>
            <a:r>
              <a:rPr lang="en-US" sz="1600" dirty="0" smtClean="0"/>
              <a:t>(35)</a:t>
            </a:r>
            <a:endParaRPr lang="en-US" sz="1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5528089"/>
            <a:ext cx="72968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C4</a:t>
            </a:r>
            <a:r>
              <a:rPr lang="en-US" sz="1600" dirty="0" smtClean="0"/>
              <a:t>(24)</a:t>
            </a:r>
            <a:endParaRPr lang="en-US" sz="1600" b="1" dirty="0"/>
          </a:p>
        </p:txBody>
      </p:sp>
      <p:cxnSp>
        <p:nvCxnSpPr>
          <p:cNvPr id="17" name="Straight Arrow Connector 16"/>
          <p:cNvCxnSpPr>
            <a:stCxn id="15" idx="2"/>
          </p:cNvCxnSpPr>
          <p:nvPr/>
        </p:nvCxnSpPr>
        <p:spPr>
          <a:xfrm>
            <a:off x="822044" y="5866643"/>
            <a:ext cx="600781" cy="2006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459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17" y="3497181"/>
            <a:ext cx="5149945" cy="34216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C3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612190" y="3907183"/>
            <a:ext cx="3265715" cy="2781484"/>
          </a:xfrm>
        </p:spPr>
        <p:txBody>
          <a:bodyPr>
            <a:normAutofit/>
          </a:bodyPr>
          <a:lstStyle/>
          <a:p>
            <a:r>
              <a:rPr lang="en-US" sz="2500" dirty="0" err="1" smtClean="0"/>
              <a:t>Vargatef</a:t>
            </a:r>
            <a:r>
              <a:rPr lang="en-US" sz="2500" dirty="0" smtClean="0"/>
              <a:t>, </a:t>
            </a:r>
            <a:r>
              <a:rPr lang="en-US" sz="2500" dirty="0" err="1" smtClean="0"/>
              <a:t>vorinostat</a:t>
            </a:r>
            <a:r>
              <a:rPr lang="en-US" sz="2500" dirty="0" smtClean="0"/>
              <a:t>, </a:t>
            </a:r>
            <a:r>
              <a:rPr lang="en-US" sz="2500" dirty="0" err="1" smtClean="0"/>
              <a:t>flavopiridol</a:t>
            </a:r>
            <a:r>
              <a:rPr lang="en-US" sz="2500" dirty="0" smtClean="0"/>
              <a:t>, …</a:t>
            </a:r>
          </a:p>
          <a:p>
            <a:r>
              <a:rPr lang="en-US" sz="2500" dirty="0" smtClean="0"/>
              <a:t>Not particularly specific given the range of primary targets</a:t>
            </a:r>
            <a:endParaRPr lang="en-US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171" y="1027405"/>
            <a:ext cx="2947568" cy="2807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15" y="1148355"/>
            <a:ext cx="5029531" cy="271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6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C4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649755" y="4064000"/>
            <a:ext cx="3494245" cy="2540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Focus on sugar metabolism </a:t>
            </a:r>
          </a:p>
          <a:p>
            <a:r>
              <a:rPr lang="en-US" dirty="0" err="1" smtClean="0"/>
              <a:t>Ruboxistaurin</a:t>
            </a:r>
            <a:r>
              <a:rPr lang="en-US" dirty="0" smtClean="0"/>
              <a:t>, </a:t>
            </a:r>
            <a:r>
              <a:rPr lang="en-US" dirty="0" err="1" smtClean="0"/>
              <a:t>cycloheximide</a:t>
            </a:r>
            <a:r>
              <a:rPr lang="en-US" dirty="0" smtClean="0"/>
              <a:t>, 2-methoxyestradiol, …</a:t>
            </a:r>
          </a:p>
          <a:p>
            <a:r>
              <a:rPr lang="en-US" dirty="0" smtClean="0"/>
              <a:t>PI3K/</a:t>
            </a:r>
            <a:r>
              <a:rPr lang="en-US" dirty="0" err="1" smtClean="0"/>
              <a:t>Akt</a:t>
            </a:r>
            <a:r>
              <a:rPr lang="en-US" dirty="0" smtClean="0"/>
              <a:t>/</a:t>
            </a:r>
            <a:r>
              <a:rPr lang="en-US" dirty="0" err="1" smtClean="0"/>
              <a:t>mTOR</a:t>
            </a:r>
            <a:r>
              <a:rPr lang="en-US" dirty="0" smtClean="0"/>
              <a:t> </a:t>
            </a:r>
            <a:r>
              <a:rPr lang="en-US" dirty="0" err="1" smtClean="0"/>
              <a:t>signalling</a:t>
            </a:r>
            <a:r>
              <a:rPr lang="en-US" dirty="0" smtClean="0"/>
              <a:t> pathways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273" y="1224314"/>
            <a:ext cx="2751527" cy="2630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52" y="3568094"/>
            <a:ext cx="5024403" cy="3338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84" y="1224314"/>
            <a:ext cx="5030339" cy="271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31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434" y="1207418"/>
            <a:ext cx="1166902" cy="17367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69968" y="6642556"/>
            <a:ext cx="247403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hlinkClick r:id="rId3"/>
              </a:rPr>
              <a:t>http://</a:t>
            </a:r>
            <a:r>
              <a:rPr lang="en-US" sz="800" dirty="0" err="1">
                <a:hlinkClick r:id="rId3"/>
              </a:rPr>
              <a:t>origin.arstechnica.com</a:t>
            </a:r>
            <a:r>
              <a:rPr lang="en-US" sz="800" dirty="0">
                <a:hlinkClick r:id="rId3"/>
              </a:rPr>
              <a:t>/</a:t>
            </a:r>
            <a:r>
              <a:rPr lang="en-US" sz="800" dirty="0" err="1">
                <a:hlinkClick r:id="rId3"/>
              </a:rPr>
              <a:t>news.media</a:t>
            </a:r>
            <a:r>
              <a:rPr lang="en-US" sz="800" dirty="0">
                <a:hlinkClick r:id="rId3"/>
              </a:rPr>
              <a:t>/pills-4.jpg</a:t>
            </a:r>
            <a:endParaRPr lang="en-US" sz="800" dirty="0"/>
          </a:p>
        </p:txBody>
      </p:sp>
      <p:pic>
        <p:nvPicPr>
          <p:cNvPr id="7" name="Picture 6" descr="at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75956" y="3097644"/>
            <a:ext cx="1730812" cy="1570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519" y="4999203"/>
            <a:ext cx="1511249" cy="15112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796381"/>
            <a:ext cx="26813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Why combine?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3562091"/>
            <a:ext cx="59466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Physical infrastructure &amp; workflow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5373569"/>
            <a:ext cx="61997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Summarizing and exploring the data</a:t>
            </a:r>
          </a:p>
        </p:txBody>
      </p:sp>
    </p:spTree>
    <p:extLst>
      <p:ext uri="{BB962C8B-B14F-4D97-AF65-F5344CB8AC3E}">
        <p14:creationId xmlns:p14="http://schemas.microsoft.com/office/powerpoint/2010/main" val="449522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Combinations across Cell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249" y="1600200"/>
            <a:ext cx="8666295" cy="2538704"/>
          </a:xfrm>
        </p:spPr>
        <p:txBody>
          <a:bodyPr>
            <a:normAutofit/>
          </a:bodyPr>
          <a:lstStyle/>
          <a:p>
            <a:r>
              <a:rPr lang="en-US" dirty="0"/>
              <a:t>Cellular background affects </a:t>
            </a:r>
            <a:r>
              <a:rPr lang="en-US" dirty="0" smtClean="0"/>
              <a:t>responses</a:t>
            </a:r>
          </a:p>
          <a:p>
            <a:r>
              <a:rPr lang="en-US" dirty="0"/>
              <a:t>Can we group cell lines based on combination response</a:t>
            </a:r>
            <a:r>
              <a:rPr lang="en-US" dirty="0" smtClean="0"/>
              <a:t>? </a:t>
            </a:r>
          </a:p>
          <a:p>
            <a:r>
              <a:rPr lang="en-US" dirty="0" smtClean="0"/>
              <a:t>Or find “fingerprints” that characterize cell lines?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34" y="3810000"/>
            <a:ext cx="7451839" cy="28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2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in Combination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50"/>
          </a:xfrm>
        </p:spPr>
        <p:txBody>
          <a:bodyPr/>
          <a:lstStyle/>
          <a:p>
            <a:r>
              <a:rPr lang="en-US" dirty="0" smtClean="0"/>
              <a:t>Each cell line is represented as a vector of response matrices</a:t>
            </a:r>
          </a:p>
          <a:p>
            <a:r>
              <a:rPr lang="en-US" dirty="0" smtClean="0"/>
              <a:t>“Distance” between two </a:t>
            </a:r>
            <a:br>
              <a:rPr lang="en-US" dirty="0" smtClean="0"/>
            </a:br>
            <a:r>
              <a:rPr lang="en-US" dirty="0" smtClean="0"/>
              <a:t>cell lines is a function of the</a:t>
            </a:r>
            <a:br>
              <a:rPr lang="en-US" dirty="0" smtClean="0"/>
            </a:br>
            <a:r>
              <a:rPr lang="en-US" dirty="0" smtClean="0"/>
              <a:t>distance between component</a:t>
            </a:r>
            <a:br>
              <a:rPr lang="en-US" dirty="0" smtClean="0"/>
            </a:br>
            <a:r>
              <a:rPr lang="en-US" dirty="0" smtClean="0"/>
              <a:t>response matrices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i="1" dirty="0" smtClean="0">
                <a:latin typeface="Times New Roman"/>
              </a:rPr>
              <a:t>F</a:t>
            </a:r>
            <a:r>
              <a:rPr lang="en-US" dirty="0" smtClean="0"/>
              <a:t> can be min, max, mean, … </a:t>
            </a:r>
            <a:endParaRPr lang="en-US" i="1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114" y="2633663"/>
            <a:ext cx="698500" cy="349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698" y="2633663"/>
            <a:ext cx="698500" cy="349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24478" y="226433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7383611" y="226433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r>
              <a:rPr lang="en-US" baseline="-25000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8107" y="2786063"/>
            <a:ext cx="55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d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7939360" y="3501748"/>
            <a:ext cx="55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d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7938107" y="4208416"/>
            <a:ext cx="55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d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7939360" y="4894599"/>
            <a:ext cx="55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d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7939360" y="5601267"/>
            <a:ext cx="55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d</a:t>
            </a:r>
            <a:r>
              <a:rPr lang="en-US" baseline="-25000" dirty="0" smtClean="0"/>
              <a:t>5</a:t>
            </a:r>
            <a:endParaRPr lang="en-US" baseline="-250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554035"/>
              </p:ext>
            </p:extLst>
          </p:nvPr>
        </p:nvGraphicFramePr>
        <p:xfrm>
          <a:off x="1282361" y="4984026"/>
          <a:ext cx="3956240" cy="540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" name="Equation" r:id="rId5" imgW="1765300" imgH="241300" progId="Equation.3">
                  <p:embed/>
                </p:oleObj>
              </mc:Choice>
              <mc:Fallback>
                <p:oleObj name="Equation" r:id="rId5" imgW="17653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82361" y="4984026"/>
                        <a:ext cx="3956240" cy="5407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014614" y="2633663"/>
            <a:ext cx="303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,</a:t>
            </a:r>
            <a:endParaRPr lang="en-US" sz="3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7014614" y="3381039"/>
            <a:ext cx="303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,</a:t>
            </a:r>
            <a:endParaRPr lang="en-US" sz="36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014614" y="4108979"/>
            <a:ext cx="303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,</a:t>
            </a:r>
            <a:endParaRPr lang="en-US" sz="3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014614" y="4820114"/>
            <a:ext cx="303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,</a:t>
            </a:r>
            <a:endParaRPr lang="en-US" sz="3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7014614" y="5480643"/>
            <a:ext cx="303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,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106402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Choices to Make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16" y="1332358"/>
            <a:ext cx="7750499" cy="536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39090"/>
          </a:xfrm>
        </p:spPr>
        <p:txBody>
          <a:bodyPr>
            <a:normAutofit/>
          </a:bodyPr>
          <a:lstStyle/>
          <a:p>
            <a:r>
              <a:rPr lang="en-US" dirty="0" err="1" smtClean="0"/>
              <a:t>Vargatef</a:t>
            </a:r>
            <a:r>
              <a:rPr lang="en-US" dirty="0" smtClean="0"/>
              <a:t> exhibited anomalous matrix response compared to other VEGFR inhibitors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80" y="3314724"/>
            <a:ext cx="2315884" cy="28296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Exploiting Polypharmacology</a:t>
            </a:r>
            <a:endParaRPr lang="en-US" dirty="0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37161" y="3604716"/>
            <a:ext cx="1946933" cy="19476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88513" y="5861424"/>
            <a:ext cx="1571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err="1" smtClean="0"/>
              <a:t>Vargatef</a:t>
            </a:r>
            <a:endParaRPr lang="en-US" sz="2400" b="1" i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695" y="2867009"/>
            <a:ext cx="3437105" cy="343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23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Exploiting </a:t>
            </a:r>
            <a:r>
              <a:rPr lang="en-US" dirty="0"/>
              <a:t>Polypharmacology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17638"/>
            <a:ext cx="4610705" cy="173704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PD</a:t>
            </a:r>
            <a:r>
              <a:rPr lang="en-US" dirty="0"/>
              <a:t>-166285 is a </a:t>
            </a:r>
            <a:r>
              <a:rPr lang="en-US" dirty="0" smtClean="0"/>
              <a:t>SRC &amp;</a:t>
            </a:r>
            <a:br>
              <a:rPr lang="en-US" dirty="0" smtClean="0"/>
            </a:br>
            <a:r>
              <a:rPr lang="en-US" dirty="0" smtClean="0"/>
              <a:t>FGFR inhibitor</a:t>
            </a:r>
          </a:p>
          <a:p>
            <a:r>
              <a:rPr lang="en-US" dirty="0" smtClean="0"/>
              <a:t>Lestaurnib </a:t>
            </a:r>
            <a:r>
              <a:rPr lang="en-US" dirty="0"/>
              <a:t>has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activity against FLT3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876" y="1330475"/>
            <a:ext cx="3865362" cy="348039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29706" y="4871346"/>
            <a:ext cx="3446314" cy="1928419"/>
            <a:chOff x="5091422" y="2588381"/>
            <a:chExt cx="3872296" cy="2388348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91422" y="2588381"/>
              <a:ext cx="3872296" cy="2388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Rectangle 6"/>
            <p:cNvSpPr/>
            <p:nvPr/>
          </p:nvSpPr>
          <p:spPr>
            <a:xfrm>
              <a:off x="6699902" y="2766403"/>
              <a:ext cx="1986898" cy="3811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fontAlgn="b"/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Chk1 IC</a:t>
              </a:r>
              <a:r>
                <a:rPr lang="en-US" sz="1400" baseline="-25000" dirty="0" smtClean="0">
                  <a:latin typeface="Times New Roman" pitchFamily="18" charset="0"/>
                  <a:cs typeface="Times New Roman" pitchFamily="18" charset="0"/>
                </a:rPr>
                <a:t>50</a:t>
              </a:r>
              <a:r>
                <a:rPr lang="en-US" sz="1400" dirty="0" smtClean="0">
                  <a:latin typeface="Times New Roman" pitchFamily="18" charset="0"/>
                  <a:cs typeface="Times New Roman" pitchFamily="18" charset="0"/>
                </a:rPr>
                <a:t> = 105 </a:t>
              </a:r>
              <a:r>
                <a:rPr lang="en-US" sz="1400" dirty="0" err="1" smtClean="0">
                  <a:latin typeface="Times New Roman" pitchFamily="18" charset="0"/>
                  <a:cs typeface="Times New Roman" pitchFamily="18" charset="0"/>
                </a:rPr>
                <a:t>nM</a:t>
              </a:r>
              <a:endParaRPr lang="en-US" sz="1400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36392"/>
            <a:ext cx="4280408" cy="37216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642556"/>
            <a:ext cx="22493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hlinkClick r:id="rId6"/>
              </a:rPr>
              <a:t>Hilberg</a:t>
            </a:r>
            <a:r>
              <a:rPr lang="en-US" sz="800" dirty="0" smtClean="0">
                <a:hlinkClick r:id="rId6"/>
              </a:rPr>
              <a:t>, F. et al, </a:t>
            </a:r>
            <a:r>
              <a:rPr lang="en-US" sz="800" i="1" dirty="0" smtClean="0">
                <a:hlinkClick r:id="rId6"/>
              </a:rPr>
              <a:t>Cancer Res</a:t>
            </a:r>
            <a:r>
              <a:rPr lang="en-US" sz="800" dirty="0" smtClean="0">
                <a:hlinkClick r:id="rId6"/>
              </a:rPr>
              <a:t>., </a:t>
            </a:r>
            <a:r>
              <a:rPr lang="en-US" sz="800" b="1" dirty="0" smtClean="0">
                <a:hlinkClick r:id="rId6"/>
              </a:rPr>
              <a:t>2008</a:t>
            </a:r>
            <a:r>
              <a:rPr lang="en-US" sz="800" dirty="0" smtClean="0">
                <a:hlinkClick r:id="rId6"/>
              </a:rPr>
              <a:t>, </a:t>
            </a:r>
            <a:r>
              <a:rPr lang="en-US" sz="800" i="1" dirty="0" smtClean="0">
                <a:hlinkClick r:id="rId6"/>
              </a:rPr>
              <a:t>68</a:t>
            </a:r>
            <a:r>
              <a:rPr lang="en-US" sz="800" dirty="0" smtClean="0">
                <a:hlinkClick r:id="rId6"/>
              </a:rPr>
              <a:t>, 4774-4782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98821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Synergies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826" y="1515533"/>
            <a:ext cx="8523793" cy="4931229"/>
          </a:xfrm>
        </p:spPr>
        <p:txBody>
          <a:bodyPr>
            <a:normAutofit/>
          </a:bodyPr>
          <a:lstStyle/>
          <a:p>
            <a:r>
              <a:rPr lang="en-US" dirty="0" smtClean="0"/>
              <a:t>Related to response surface methodologies</a:t>
            </a:r>
          </a:p>
          <a:p>
            <a:r>
              <a:rPr lang="en-US" dirty="0" smtClean="0"/>
              <a:t>Little work on predicting drug response surfaces</a:t>
            </a:r>
          </a:p>
          <a:p>
            <a:pPr lvl="1"/>
            <a:r>
              <a:rPr lang="en-US" dirty="0" smtClean="0">
                <a:hlinkClick r:id="rId3"/>
              </a:rPr>
              <a:t>Peng et al, </a:t>
            </a:r>
            <a:r>
              <a:rPr lang="en-US" i="1" dirty="0" smtClean="0">
                <a:hlinkClick r:id="rId3"/>
              </a:rPr>
              <a:t>PLoS One</a:t>
            </a:r>
            <a:r>
              <a:rPr lang="en-US" dirty="0" smtClean="0">
                <a:hlinkClick r:id="rId3"/>
              </a:rPr>
              <a:t>, 2011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Jin et al, </a:t>
            </a:r>
            <a:r>
              <a:rPr lang="en-US" i="1" dirty="0" smtClean="0">
                <a:hlinkClick r:id="rId4"/>
              </a:rPr>
              <a:t>Bioinformatics</a:t>
            </a:r>
            <a:r>
              <a:rPr lang="en-US" dirty="0" smtClean="0">
                <a:hlinkClick r:id="rId4"/>
              </a:rPr>
              <a:t>, 2011</a:t>
            </a:r>
            <a:endParaRPr lang="en-US" dirty="0" smtClean="0">
              <a:hlinkClick r:id="rId5"/>
            </a:endParaRPr>
          </a:p>
          <a:p>
            <a:pPr lvl="1"/>
            <a:r>
              <a:rPr lang="en-US" dirty="0" smtClean="0">
                <a:hlinkClick r:id="rId5"/>
              </a:rPr>
              <a:t>Boik &amp; Newman, </a:t>
            </a:r>
            <a:r>
              <a:rPr lang="en-US" i="1" dirty="0" smtClean="0">
                <a:hlinkClick r:id="rId5"/>
              </a:rPr>
              <a:t>BMC Pharmacology</a:t>
            </a:r>
            <a:r>
              <a:rPr lang="en-US" dirty="0" smtClean="0">
                <a:hlinkClick r:id="rId5"/>
              </a:rPr>
              <a:t>, 2008</a:t>
            </a:r>
            <a:endParaRPr lang="en-US" dirty="0" smtClean="0"/>
          </a:p>
          <a:p>
            <a:pPr lvl="1"/>
            <a:r>
              <a:rPr lang="en-US" dirty="0" smtClean="0">
                <a:hlinkClick r:id="rId6"/>
              </a:rPr>
              <a:t>Lehar et al, </a:t>
            </a:r>
            <a:r>
              <a:rPr lang="en-US" i="1" dirty="0" smtClean="0">
                <a:hlinkClick r:id="rId6"/>
              </a:rPr>
              <a:t>Mol Syst Bio</a:t>
            </a:r>
            <a:r>
              <a:rPr lang="en-US" dirty="0" smtClean="0">
                <a:hlinkClick r:id="rId6"/>
              </a:rPr>
              <a:t>, 2007</a:t>
            </a:r>
            <a:r>
              <a:rPr lang="en-US" dirty="0" smtClean="0"/>
              <a:t> &amp; </a:t>
            </a:r>
            <a:r>
              <a:rPr lang="en-US" dirty="0" smtClean="0">
                <a:hlinkClick r:id="rId7"/>
              </a:rPr>
              <a:t>Yin et al, </a:t>
            </a:r>
            <a:r>
              <a:rPr lang="en-US" dirty="0" err="1" smtClean="0">
                <a:hlinkClick r:id="rId7"/>
              </a:rPr>
              <a:t>PLoS</a:t>
            </a:r>
            <a:r>
              <a:rPr lang="en-US" dirty="0" smtClean="0">
                <a:hlinkClick r:id="rId7"/>
              </a:rPr>
              <a:t> One, 2014</a:t>
            </a:r>
            <a:endParaRPr lang="en-US" dirty="0" smtClean="0"/>
          </a:p>
          <a:p>
            <a:r>
              <a:rPr lang="en-US" dirty="0" smtClean="0"/>
              <a:t>But synergy is not always objective and doesn’t really correlate with structure</a:t>
            </a:r>
          </a:p>
        </p:txBody>
      </p:sp>
    </p:spTree>
    <p:extLst>
      <p:ext uri="{BB962C8B-B14F-4D97-AF65-F5344CB8AC3E}">
        <p14:creationId xmlns:p14="http://schemas.microsoft.com/office/powerpoint/2010/main" val="1712226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Structural Similarity </a:t>
            </a:r>
            <a:r>
              <a:rPr lang="en-US" dirty="0" err="1" smtClean="0"/>
              <a:t>vs</a:t>
            </a:r>
            <a:r>
              <a:rPr lang="en-US" dirty="0" smtClean="0"/>
              <a:t> Synergy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40" y="1321724"/>
            <a:ext cx="76581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95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4467"/>
          </a:xfrm>
        </p:spPr>
        <p:txBody>
          <a:bodyPr>
            <a:normAutofit/>
          </a:bodyPr>
          <a:lstStyle/>
          <a:p>
            <a:r>
              <a:rPr lang="en-US" dirty="0" smtClean="0"/>
              <a:t>Don’t directly predict synergy</a:t>
            </a:r>
          </a:p>
          <a:p>
            <a:r>
              <a:rPr lang="en-US" dirty="0" smtClean="0"/>
              <a:t>Use single agent data to generate a model surface</a:t>
            </a:r>
          </a:p>
          <a:p>
            <a:r>
              <a:rPr lang="en-US" dirty="0" smtClean="0"/>
              <a:t>Predict combination responses</a:t>
            </a:r>
          </a:p>
          <a:p>
            <a:r>
              <a:rPr lang="en-US" dirty="0" smtClean="0"/>
              <a:t>Characterize synergy of predicted response with respect to model surface		</a:t>
            </a:r>
          </a:p>
          <a:p>
            <a:r>
              <a:rPr lang="en-US" dirty="0" smtClean="0"/>
              <a:t>Reduced to a mixture prediction problem</a:t>
            </a:r>
          </a:p>
          <a:p>
            <a:r>
              <a:rPr lang="en-US" dirty="0" smtClean="0"/>
              <a:t>Need to incorporate </a:t>
            </a:r>
            <a:r>
              <a:rPr lang="en-US" smtClean="0"/>
              <a:t>target connectivity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8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213" y="1600200"/>
            <a:ext cx="8654537" cy="466694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Use response surfaces as first class descriptors of drug combinations</a:t>
            </a:r>
          </a:p>
          <a:p>
            <a:pPr lvl="1"/>
            <a:r>
              <a:rPr lang="en-US" dirty="0" smtClean="0"/>
              <a:t>Surrogate for underlying target network connectivity (?)</a:t>
            </a:r>
          </a:p>
          <a:p>
            <a:r>
              <a:rPr lang="en-US" dirty="0" smtClean="0"/>
              <a:t>Response surface similarity based on distributions is (fundamentally) non-parametric</a:t>
            </a:r>
          </a:p>
          <a:p>
            <a:r>
              <a:rPr lang="en-US" dirty="0" smtClean="0"/>
              <a:t>Going from single - chemical space to combination space opens up interesting possibilities</a:t>
            </a:r>
          </a:p>
          <a:p>
            <a:r>
              <a:rPr lang="en-US" dirty="0" smtClean="0"/>
              <a:t>Manual inspection is still a vital step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44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Lou </a:t>
            </a:r>
            <a:r>
              <a:rPr lang="en-US" dirty="0" err="1" smtClean="0"/>
              <a:t>Staudt</a:t>
            </a:r>
            <a:endParaRPr lang="en-US" dirty="0" smtClean="0"/>
          </a:p>
          <a:p>
            <a:r>
              <a:rPr lang="en-US" dirty="0" smtClean="0"/>
              <a:t>Beverly Mock, John Simmons</a:t>
            </a:r>
          </a:p>
          <a:p>
            <a:r>
              <a:rPr lang="en-US" dirty="0" smtClean="0"/>
              <a:t>Lesley </a:t>
            </a:r>
            <a:r>
              <a:rPr lang="en-US" dirty="0" err="1" smtClean="0"/>
              <a:t>Griner</a:t>
            </a:r>
            <a:r>
              <a:rPr lang="en-US" dirty="0" smtClean="0"/>
              <a:t>, Craig Thomas, Marc </a:t>
            </a:r>
            <a:r>
              <a:rPr lang="en-US" dirty="0" err="1" smtClean="0"/>
              <a:t>Ferrer</a:t>
            </a:r>
            <a:r>
              <a:rPr lang="en-US" dirty="0" smtClean="0"/>
              <a:t>, Bryan Mott, Paul Shinn, Sam Michaels</a:t>
            </a:r>
          </a:p>
        </p:txBody>
      </p:sp>
    </p:spTree>
    <p:extLst>
      <p:ext uri="{BB962C8B-B14F-4D97-AF65-F5344CB8AC3E}">
        <p14:creationId xmlns:p14="http://schemas.microsoft.com/office/powerpoint/2010/main" val="3553909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4723699"/>
            <a:ext cx="2219954" cy="1800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05650" y="4629285"/>
            <a:ext cx="1836588" cy="1952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705289"/>
              </p:ext>
            </p:extLst>
          </p:nvPr>
        </p:nvGraphicFramePr>
        <p:xfrm>
          <a:off x="152400" y="4655650"/>
          <a:ext cx="3708838" cy="205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2" name="CS ChemDraw Drawing" r:id="rId6" imgW="4998876" imgH="2774974" progId="">
                  <p:embed/>
                </p:oleObj>
              </mc:Choice>
              <mc:Fallback>
                <p:oleObj name="CS ChemDraw Drawing" r:id="rId6" imgW="4998876" imgH="2774974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655650"/>
                        <a:ext cx="3708838" cy="205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282213" y="274638"/>
            <a:ext cx="86192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Screening for Novel Drug </a:t>
            </a:r>
            <a:r>
              <a:rPr lang="en-US" dirty="0" smtClean="0"/>
              <a:t>Combinations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1866733"/>
            <a:ext cx="4343400" cy="2814562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Increased efficacy</a:t>
            </a:r>
          </a:p>
          <a:p>
            <a:r>
              <a:rPr lang="en-US" dirty="0" smtClean="0">
                <a:latin typeface="Calibri"/>
                <a:cs typeface="Calibri"/>
              </a:rPr>
              <a:t>Delay resistance</a:t>
            </a:r>
          </a:p>
          <a:p>
            <a:r>
              <a:rPr lang="en-US" dirty="0" smtClean="0">
                <a:latin typeface="Calibri"/>
                <a:cs typeface="Calibri"/>
              </a:rPr>
              <a:t>Attenuate toxicity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866733"/>
            <a:ext cx="4294038" cy="4259430"/>
          </a:xfrm>
        </p:spPr>
        <p:txBody>
          <a:bodyPr/>
          <a:lstStyle/>
          <a:p>
            <a:r>
              <a:rPr lang="en-US" dirty="0" smtClean="0"/>
              <a:t>Inform signaling pathway connectivity</a:t>
            </a:r>
          </a:p>
          <a:p>
            <a:r>
              <a:rPr lang="en-US" dirty="0" smtClean="0"/>
              <a:t>Identify synthetic lethality</a:t>
            </a:r>
          </a:p>
          <a:p>
            <a:r>
              <a:rPr lang="en-US" dirty="0" smtClean="0"/>
              <a:t>Highlight polypharmacology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2213" y="1270000"/>
            <a:ext cx="39474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/>
              <a:t>Translational Interest</a:t>
            </a:r>
            <a:endParaRPr lang="en-US" sz="32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1272498"/>
            <a:ext cx="257528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/>
              <a:t>Basic Interest</a:t>
            </a:r>
            <a:endParaRPr 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1278693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Test Combinations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procedures described in the literature</a:t>
            </a:r>
          </a:p>
          <a:p>
            <a:pPr lvl="1"/>
            <a:r>
              <a:rPr lang="en-US" dirty="0" smtClean="0"/>
              <a:t>Fixed dose ratio (aka ray)</a:t>
            </a:r>
          </a:p>
          <a:p>
            <a:pPr lvl="1"/>
            <a:r>
              <a:rPr lang="en-US" dirty="0" smtClean="0"/>
              <a:t>Ray contour</a:t>
            </a:r>
          </a:p>
          <a:p>
            <a:pPr lvl="1"/>
            <a:r>
              <a:rPr lang="en-US" dirty="0" smtClean="0"/>
              <a:t>Checkerboard</a:t>
            </a:r>
          </a:p>
          <a:p>
            <a:pPr lvl="1"/>
            <a:r>
              <a:rPr lang="en-US" dirty="0" smtClean="0">
                <a:hlinkClick r:id="rId2"/>
              </a:rPr>
              <a:t>Genetic algorithm</a:t>
            </a:r>
            <a:br>
              <a:rPr lang="en-US" dirty="0" smtClean="0">
                <a:hlinkClick r:id="rId2"/>
              </a:rPr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162" y="2904288"/>
            <a:ext cx="3510638" cy="35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55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/>
              <a:t>M</a:t>
            </a:r>
            <a:r>
              <a:rPr lang="en-US" dirty="0"/>
              <a:t>echanism </a:t>
            </a:r>
            <a:r>
              <a:rPr lang="en-US" sz="5400" b="1" dirty="0"/>
              <a:t>I</a:t>
            </a:r>
            <a:r>
              <a:rPr lang="en-US" dirty="0"/>
              <a:t>nterrogation </a:t>
            </a:r>
            <a:r>
              <a:rPr lang="en-US" sz="5400" b="1" dirty="0" err="1"/>
              <a:t>P</a:t>
            </a:r>
            <a:r>
              <a:rPr lang="en-US" dirty="0" err="1"/>
              <a:t>late</a:t>
            </a:r>
            <a:r>
              <a:rPr lang="en-US" sz="5400" b="1" dirty="0" err="1"/>
              <a:t>E</a:t>
            </a:r>
            <a:endParaRPr lang="en-US" sz="5400" b="1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865749" y="1033046"/>
            <a:ext cx="741250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cs typeface="Calibri"/>
              </a:rPr>
              <a:t>Collection of ~ 2000 small molecules of diverse mechanism of action.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cs typeface="Calibri"/>
              </a:rPr>
              <a:t>745 approved drugs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cs typeface="Calibri"/>
              </a:rPr>
              <a:t>420 phase I-III investigational drugs 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cs typeface="Calibri"/>
              </a:rPr>
              <a:t>767 preclinical molecules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cs typeface="Calibri"/>
              </a:rPr>
              <a:t>Diverse and redundant MOAs represented</a:t>
            </a:r>
            <a:endParaRPr lang="en-US" sz="2800" dirty="0">
              <a:cs typeface="Calibri"/>
            </a:endParaRPr>
          </a:p>
        </p:txBody>
      </p:sp>
      <p:pic>
        <p:nvPicPr>
          <p:cNvPr id="33" name="Picture 2" descr="http://www.pcs.org/assets/uploads/1235839919970269294tool%20box_svg_m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093" y="5195185"/>
            <a:ext cx="1592903" cy="158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307602"/>
              </p:ext>
            </p:extLst>
          </p:nvPr>
        </p:nvGraphicFramePr>
        <p:xfrm>
          <a:off x="171872" y="4710438"/>
          <a:ext cx="1509713" cy="64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4" name="CS ChemDraw Drawing" r:id="rId5" imgW="2957537" imgH="1258536" progId="ChemDraw.Document.6.0">
                  <p:embed/>
                </p:oleObj>
              </mc:Choice>
              <mc:Fallback>
                <p:oleObj name="CS ChemDraw Drawing" r:id="rId5" imgW="2957537" imgH="125853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1872" y="4710438"/>
                        <a:ext cx="1509713" cy="642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629072" y="5320038"/>
            <a:ext cx="9957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AMG-47a</a:t>
            </a:r>
          </a:p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Lck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inhibitor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Preclinical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236256"/>
              </p:ext>
            </p:extLst>
          </p:nvPr>
        </p:nvGraphicFramePr>
        <p:xfrm>
          <a:off x="1524000" y="3966804"/>
          <a:ext cx="1447800" cy="480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5" name="CS ChemDraw Drawing" r:id="rId7" imgW="2085927" imgH="691438" progId="ChemDraw.Document.6.0">
                  <p:embed/>
                </p:oleObj>
              </mc:Choice>
              <mc:Fallback>
                <p:oleObj name="CS ChemDraw Drawing" r:id="rId7" imgW="2085927" imgH="691438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24000" y="3966804"/>
                        <a:ext cx="1447800" cy="480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/>
          <p:cNvSpPr/>
          <p:nvPr/>
        </p:nvSpPr>
        <p:spPr>
          <a:xfrm>
            <a:off x="1828800" y="4465109"/>
            <a:ext cx="11897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belinostat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HDAC inhibitor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II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43906"/>
              </p:ext>
            </p:extLst>
          </p:nvPr>
        </p:nvGraphicFramePr>
        <p:xfrm>
          <a:off x="7030475" y="4970953"/>
          <a:ext cx="1371600" cy="448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6" name="CS ChemDraw Drawing" r:id="rId9" imgW="2242978" imgH="734146" progId="ChemDraw.Document.6.0">
                  <p:embed/>
                </p:oleObj>
              </mc:Choice>
              <mc:Fallback>
                <p:oleObj name="CS ChemDraw Drawing" r:id="rId9" imgW="2242978" imgH="734146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30475" y="4970953"/>
                        <a:ext cx="1371600" cy="4484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ectangle 38"/>
          <p:cNvSpPr/>
          <p:nvPr/>
        </p:nvSpPr>
        <p:spPr>
          <a:xfrm>
            <a:off x="7259075" y="5410577"/>
            <a:ext cx="1317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Eliprodil</a:t>
            </a:r>
            <a:endPara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NMDA antagonist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III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30361"/>
              </p:ext>
            </p:extLst>
          </p:nvPr>
        </p:nvGraphicFramePr>
        <p:xfrm>
          <a:off x="6248400" y="3847791"/>
          <a:ext cx="1592254" cy="626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7" name="CS ChemDraw Drawing" r:id="rId11" imgW="2060021" imgH="811723" progId="ChemDraw.Document.6.0">
                  <p:embed/>
                </p:oleObj>
              </mc:Choice>
              <mc:Fallback>
                <p:oleObj name="CS ChemDraw Drawing" r:id="rId11" imgW="2060021" imgH="811723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248400" y="3847791"/>
                        <a:ext cx="1592254" cy="6268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40"/>
          <p:cNvSpPr/>
          <p:nvPr/>
        </p:nvSpPr>
        <p:spPr>
          <a:xfrm>
            <a:off x="6477000" y="4439025"/>
            <a:ext cx="11641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JNJ-38877605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HGFR inhibitor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 I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061199"/>
              </p:ext>
            </p:extLst>
          </p:nvPr>
        </p:nvGraphicFramePr>
        <p:xfrm>
          <a:off x="5064615" y="3357204"/>
          <a:ext cx="89535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8" name="CS ChemDraw Drawing" r:id="rId13" imgW="1790443" imgH="1288810" progId="ChemDraw.Document.6.0">
                  <p:embed/>
                </p:oleObj>
              </mc:Choice>
              <mc:Fallback>
                <p:oleObj name="CS ChemDraw Drawing" r:id="rId13" imgW="1790443" imgH="1288810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064615" y="3357204"/>
                        <a:ext cx="895350" cy="64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42"/>
          <p:cNvSpPr/>
          <p:nvPr/>
        </p:nvSpPr>
        <p:spPr>
          <a:xfrm>
            <a:off x="4876800" y="3966804"/>
            <a:ext cx="121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JZL-184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MAGL inhibitor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Preclinical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158458"/>
              </p:ext>
            </p:extLst>
          </p:nvPr>
        </p:nvGraphicFramePr>
        <p:xfrm>
          <a:off x="3327924" y="3509604"/>
          <a:ext cx="1145949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9" name="CS ChemDraw Drawing" r:id="rId15" imgW="2009830" imgH="1096894" progId="ChemDraw.Document.6.0">
                  <p:embed/>
                </p:oleObj>
              </mc:Choice>
              <mc:Fallback>
                <p:oleObj name="CS ChemDraw Drawing" r:id="rId15" imgW="2009830" imgH="1096894" progId="ChemDraw.Document.6.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327924" y="3509604"/>
                        <a:ext cx="1145949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44"/>
          <p:cNvSpPr/>
          <p:nvPr/>
        </p:nvSpPr>
        <p:spPr>
          <a:xfrm>
            <a:off x="3352800" y="4151469"/>
            <a:ext cx="10807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GSK-1995010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FAS inhibitor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Preclinical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Curved Connector 45"/>
          <p:cNvCxnSpPr/>
          <p:nvPr/>
        </p:nvCxnSpPr>
        <p:spPr>
          <a:xfrm>
            <a:off x="1624857" y="5320038"/>
            <a:ext cx="1575543" cy="399366"/>
          </a:xfrm>
          <a:prstGeom prst="curvedConnector3">
            <a:avLst>
              <a:gd name="adj1" fmla="val 56046"/>
            </a:avLst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/>
          <p:nvPr/>
        </p:nvCxnSpPr>
        <p:spPr>
          <a:xfrm>
            <a:off x="2743201" y="5033602"/>
            <a:ext cx="761999" cy="323167"/>
          </a:xfrm>
          <a:prstGeom prst="curvedConnector3">
            <a:avLst>
              <a:gd name="adj1" fmla="val 31250"/>
            </a:avLst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47"/>
          <p:cNvCxnSpPr/>
          <p:nvPr/>
        </p:nvCxnSpPr>
        <p:spPr>
          <a:xfrm rot="16200000" flipH="1">
            <a:off x="3482548" y="4972852"/>
            <a:ext cx="654905" cy="304800"/>
          </a:xfrm>
          <a:prstGeom prst="curvedConnector3">
            <a:avLst>
              <a:gd name="adj1" fmla="val 29638"/>
            </a:avLst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43" idx="1"/>
          </p:cNvCxnSpPr>
          <p:nvPr/>
        </p:nvCxnSpPr>
        <p:spPr>
          <a:xfrm rot="10800000" flipV="1">
            <a:off x="4697370" y="4289970"/>
            <a:ext cx="179430" cy="835282"/>
          </a:xfrm>
          <a:prstGeom prst="curvedConnector2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 rot="10800000" flipV="1">
            <a:off x="5029200" y="4613134"/>
            <a:ext cx="1219200" cy="498305"/>
          </a:xfrm>
          <a:prstGeom prst="curvedConnector3">
            <a:avLst>
              <a:gd name="adj1" fmla="val 50000"/>
            </a:avLst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/>
          <p:nvPr/>
        </p:nvCxnSpPr>
        <p:spPr>
          <a:xfrm rot="10800000" flipV="1">
            <a:off x="5486400" y="5452704"/>
            <a:ext cx="1295400" cy="266701"/>
          </a:xfrm>
          <a:prstGeom prst="curvedConnector3">
            <a:avLst>
              <a:gd name="adj1" fmla="val 50000"/>
            </a:avLst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526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57" y="1609627"/>
            <a:ext cx="8632569" cy="5248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b="1" dirty="0"/>
              <a:t>M</a:t>
            </a:r>
            <a:r>
              <a:rPr lang="en-US" dirty="0"/>
              <a:t>echanism </a:t>
            </a:r>
            <a:r>
              <a:rPr lang="en-US" sz="5400" b="1" dirty="0"/>
              <a:t>I</a:t>
            </a:r>
            <a:r>
              <a:rPr lang="en-US" dirty="0"/>
              <a:t>nterrogation </a:t>
            </a:r>
            <a:r>
              <a:rPr lang="en-US" sz="5400" b="1" dirty="0" err="1"/>
              <a:t>P</a:t>
            </a:r>
            <a:r>
              <a:rPr lang="en-US" dirty="0" err="1"/>
              <a:t>late</a:t>
            </a:r>
            <a:r>
              <a:rPr lang="en-US" sz="5400" b="1" dirty="0" err="1"/>
              <a:t>E</a:t>
            </a:r>
            <a:endParaRPr lang="en-US" sz="5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28889" y="1024851"/>
            <a:ext cx="69860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Top 10 enriched </a:t>
            </a:r>
            <a:r>
              <a:rPr lang="en-US" sz="3200" b="1" dirty="0" err="1" smtClean="0"/>
              <a:t>GeneGo</a:t>
            </a:r>
            <a:r>
              <a:rPr lang="en-US" sz="3200" b="1" dirty="0" smtClean="0"/>
              <a:t> pathway </a:t>
            </a:r>
            <a:r>
              <a:rPr lang="en-US" sz="3200" b="1" dirty="0"/>
              <a:t>m</a:t>
            </a:r>
            <a:r>
              <a:rPr lang="en-US" sz="3200" b="1" dirty="0" smtClean="0"/>
              <a:t>aps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0351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Combination Screening Workflow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957653"/>
            <a:ext cx="2474384" cy="1740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7000" y="1651002"/>
            <a:ext cx="326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Run single agent dose responses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250" y="3344338"/>
            <a:ext cx="1903373" cy="1816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04409" y="2698007"/>
            <a:ext cx="22542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cs typeface="Times New Roman" pitchFamily="18" charset="0"/>
              </a:rPr>
              <a:t>6x6 matrices for </a:t>
            </a:r>
          </a:p>
          <a:p>
            <a:pPr algn="ctr"/>
            <a:r>
              <a:rPr lang="en-US" i="1" dirty="0" smtClean="0">
                <a:cs typeface="Times New Roman" pitchFamily="18" charset="0"/>
              </a:rPr>
              <a:t>potential synergies</a:t>
            </a:r>
            <a:endParaRPr lang="en-US" i="1" dirty="0"/>
          </a:p>
        </p:txBody>
      </p:sp>
      <p:pic>
        <p:nvPicPr>
          <p:cNvPr id="8" name="Picture 6" descr="at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43960" y="4942422"/>
            <a:ext cx="1074430" cy="97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182" y="4265085"/>
            <a:ext cx="1907100" cy="18196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43749" y="3624890"/>
            <a:ext cx="23854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cs typeface="Times New Roman" pitchFamily="18" charset="0"/>
              </a:rPr>
              <a:t>10x10 for confirmation + self-cross</a:t>
            </a:r>
            <a:endParaRPr lang="en-US" i="1" dirty="0"/>
          </a:p>
        </p:txBody>
      </p:sp>
      <p:pic>
        <p:nvPicPr>
          <p:cNvPr id="11" name="Picture 6" descr="at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06534" y="5798324"/>
            <a:ext cx="1074430" cy="97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3069406" y="5960644"/>
            <a:ext cx="204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latin typeface="Helvetica"/>
                <a:cs typeface="Helvetica"/>
              </a:rPr>
              <a:t>Acoustic dispense, 15 min for 1260 wells, 14 min for 1200 wells</a:t>
            </a:r>
            <a:endParaRPr lang="en-US" sz="1200" dirty="0">
              <a:latin typeface="Helvetica"/>
              <a:cs typeface="Helvetica"/>
            </a:endParaRPr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7"/>
          <a:srcRect l="22603" t="32347" r="48904" b="48778"/>
          <a:stretch>
            <a:fillRect/>
          </a:stretch>
        </p:blipFill>
        <p:spPr bwMode="auto">
          <a:xfrm rot="5400000">
            <a:off x="2050783" y="5144079"/>
            <a:ext cx="994832" cy="591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/>
          <a:srcRect l="22603" t="32347" r="48904" b="48778"/>
          <a:stretch>
            <a:fillRect/>
          </a:stretch>
        </p:blipFill>
        <p:spPr bwMode="auto">
          <a:xfrm rot="5400000">
            <a:off x="4913357" y="5899727"/>
            <a:ext cx="994832" cy="591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Bent Arrow 14"/>
          <p:cNvSpPr/>
          <p:nvPr/>
        </p:nvSpPr>
        <p:spPr>
          <a:xfrm rot="5400000">
            <a:off x="3255171" y="2177779"/>
            <a:ext cx="519641" cy="732476"/>
          </a:xfrm>
          <a:prstGeom prst="ben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ent Arrow 15"/>
          <p:cNvSpPr/>
          <p:nvPr/>
        </p:nvSpPr>
        <p:spPr>
          <a:xfrm rot="5400000">
            <a:off x="5875658" y="3071737"/>
            <a:ext cx="519641" cy="732476"/>
          </a:xfrm>
          <a:prstGeom prst="ben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957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We 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494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382 screens in total</a:t>
            </a:r>
          </a:p>
          <a:p>
            <a:pPr lvl="1"/>
            <a:r>
              <a:rPr lang="en-US" dirty="0" smtClean="0"/>
              <a:t>65,960 combinations</a:t>
            </a:r>
          </a:p>
          <a:p>
            <a:pPr lvl="1"/>
            <a:r>
              <a:rPr lang="en-US" dirty="0" smtClean="0"/>
              <a:t>3,024,224 wells</a:t>
            </a:r>
          </a:p>
          <a:p>
            <a:r>
              <a:rPr lang="en-US" dirty="0" smtClean="0"/>
              <a:t>244 cell lines</a:t>
            </a:r>
          </a:p>
          <a:p>
            <a:pPr lvl="1"/>
            <a:r>
              <a:rPr lang="en-US" dirty="0" smtClean="0"/>
              <a:t>Various cancers</a:t>
            </a:r>
          </a:p>
          <a:p>
            <a:pPr lvl="1"/>
            <a:r>
              <a:rPr lang="en-US" dirty="0" smtClean="0"/>
              <a:t>Mainly human</a:t>
            </a:r>
          </a:p>
          <a:p>
            <a:r>
              <a:rPr lang="en-US" dirty="0" smtClean="0"/>
              <a:t>Combined with target </a:t>
            </a:r>
            <a:br>
              <a:rPr lang="en-US" dirty="0" smtClean="0"/>
            </a:br>
            <a:r>
              <a:rPr lang="en-US" dirty="0" smtClean="0"/>
              <a:t>annotations we can look </a:t>
            </a:r>
            <a:br>
              <a:rPr lang="en-US" dirty="0" smtClean="0"/>
            </a:br>
            <a:r>
              <a:rPr lang="en-US" dirty="0" smtClean="0"/>
              <a:t>at combination behavior as a function of various factors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314" y="1220410"/>
            <a:ext cx="38481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77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38093</TotalTime>
  <Words>1532</Words>
  <Application>Microsoft Macintosh PowerPoint</Application>
  <PresentationFormat>On-screen Show (4:3)</PresentationFormat>
  <Paragraphs>281</Paragraphs>
  <Slides>39</Slides>
  <Notes>20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Office Theme</vt:lpstr>
      <vt:lpstr>CS ChemDraw Drawing</vt:lpstr>
      <vt:lpstr>Equation</vt:lpstr>
      <vt:lpstr>Exploring Compound Combinations in High Throughput Settings  Going Beyond 1D Metrics</vt:lpstr>
      <vt:lpstr>Background</vt:lpstr>
      <vt:lpstr>Outline</vt:lpstr>
      <vt:lpstr>Screening for Novel Drug Combinations</vt:lpstr>
      <vt:lpstr>How to Test Combinations</vt:lpstr>
      <vt:lpstr>Mechanism Interrogation PlateE</vt:lpstr>
      <vt:lpstr>Mechanism Interrogation PlateE</vt:lpstr>
      <vt:lpstr>Combination Screening Workflow</vt:lpstr>
      <vt:lpstr>Where Are We Now?</vt:lpstr>
      <vt:lpstr>Screening Challenges</vt:lpstr>
      <vt:lpstr>QC Examples</vt:lpstr>
      <vt:lpstr>QC Examples</vt:lpstr>
      <vt:lpstr>QC Score</vt:lpstr>
      <vt:lpstr>QC Score</vt:lpstr>
      <vt:lpstr>Reporting Combination Results</vt:lpstr>
      <vt:lpstr>Reporting Combination Results</vt:lpstr>
      <vt:lpstr>Reporting Combination Results</vt:lpstr>
      <vt:lpstr>Network Representations</vt:lpstr>
      <vt:lpstr>Network Representations</vt:lpstr>
      <vt:lpstr>Comparing Neighborhoods</vt:lpstr>
      <vt:lpstr>Comparing Neighborhoods</vt:lpstr>
      <vt:lpstr>Identifying the Most Synergistic Pairs</vt:lpstr>
      <vt:lpstr>When are Combinations Similar?</vt:lpstr>
      <vt:lpstr>Similarity via the KS Test</vt:lpstr>
      <vt:lpstr>Similarity via the Syrjala Test</vt:lpstr>
      <vt:lpstr>Ibrutinib Combinations For DLBCL</vt:lpstr>
      <vt:lpstr>Clustering Response Surfaces</vt:lpstr>
      <vt:lpstr>Cluster C3</vt:lpstr>
      <vt:lpstr>Cluster C4</vt:lpstr>
      <vt:lpstr>Combinations across Cell Lines</vt:lpstr>
      <vt:lpstr>Working in Combination Space</vt:lpstr>
      <vt:lpstr>Many Choices to Make</vt:lpstr>
      <vt:lpstr>Exploiting Polypharmacology</vt:lpstr>
      <vt:lpstr>Exploiting Polypharmacology</vt:lpstr>
      <vt:lpstr>Predicting Synergies</vt:lpstr>
      <vt:lpstr>Structural Similarity vs Synergy</vt:lpstr>
      <vt:lpstr>Prediction Strategy</vt:lpstr>
      <vt:lpstr>Conclusions</vt:lpstr>
      <vt:lpstr>Acknowledgements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Rajarshi Guha</dc:creator>
  <cp:lastModifiedBy>Rajarshi Guha</cp:lastModifiedBy>
  <cp:revision>325</cp:revision>
  <dcterms:created xsi:type="dcterms:W3CDTF">2013-02-11T20:36:29Z</dcterms:created>
  <dcterms:modified xsi:type="dcterms:W3CDTF">2014-09-12T23:35:21Z</dcterms:modified>
</cp:coreProperties>
</file>